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80" r:id="rId7"/>
    <p:sldId id="262" r:id="rId8"/>
    <p:sldId id="26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1" r:id="rId27"/>
    <p:sldId id="282" r:id="rId28"/>
    <p:sldId id="283" r:id="rId29"/>
    <p:sldId id="284" r:id="rId30"/>
    <p:sldId id="285" r:id="rId31"/>
    <p:sldId id="288" r:id="rId32"/>
    <p:sldId id="286" r:id="rId33"/>
    <p:sldId id="287" r:id="rId34"/>
    <p:sldId id="289" r:id="rId35"/>
    <p:sldId id="290" r:id="rId36"/>
    <p:sldId id="291" r:id="rId37"/>
    <p:sldId id="292" r:id="rId38"/>
    <p:sldId id="293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80" autoAdjust="0"/>
    <p:restoredTop sz="94660"/>
  </p:normalViewPr>
  <p:slideViewPr>
    <p:cSldViewPr snapToGrid="0">
      <p:cViewPr>
        <p:scale>
          <a:sx n="75" d="100"/>
          <a:sy n="75" d="100"/>
        </p:scale>
        <p:origin x="918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99132B-05F8-4DCE-A60D-9C739C8C13A2}" type="datetimeFigureOut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F92979-1BD7-40E5-A2E9-184C564B54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085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AA1EF-8435-4FD7-982E-654BDE1B10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6B3F8A5-C27E-41C1-986E-187D0B0B8E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65F4DC-2EB1-4550-830B-B21D23D27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29B67-2901-4703-A711-8AA2BAF50DE3}" type="datetime1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B4711C-9636-4F3D-BEDE-BD2F67684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C3D2D8-5522-40C0-85BE-CA0CB84CA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6D46A-7FE3-4E2E-B619-72AAEB110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430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1CA737-0F01-4970-A018-77D633153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EBE041-1C70-4DA0-B38A-2D6240F91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7A9CD5-ABB1-4A5E-80F3-8B642D336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7666-903E-4444-B9FA-5F5389BE7CAA}" type="datetime1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A384DF-F14D-44BD-B661-EEE347B30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FB02FB-20B2-47AD-90CC-83BD63C01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6D46A-7FE3-4E2E-B619-72AAEB110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550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76D385F-362D-4C22-9725-EA42E0E2C5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6CDEE7B-97B3-40DE-8B28-4F77F81A24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E8C604-6C74-43A3-9DDC-4E1043018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31497-49AF-4E80-BAC7-3B44A836693E}" type="datetime1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337BE-5815-44A1-90A6-2285D574E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4E003F-FD15-429F-BADC-C35C510B9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6D46A-7FE3-4E2E-B619-72AAEB110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237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4960FB-584E-4801-8F9B-A1BB70865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063B25-B510-4428-8A6B-A328F2405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AB3BFC-4837-4489-B51E-D5D155CC9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44285-E0E2-49CD-BBCD-B1661C9E5353}" type="datetime1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44F40E-79EA-48A2-B796-20D7A1B58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1B6F0E-23A8-4DAF-83AD-B679B7BD1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6D46A-7FE3-4E2E-B619-72AAEB110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824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A9159B-5318-4C5C-81DB-E65A52E9B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E55806-C46B-443C-8DAF-7AFCA03E3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D41B02-53ED-4114-A2D7-3B9CA554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E86C-4DA1-48E8-B1AF-920730E05368}" type="datetime1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36910A-8514-4DBA-9873-8D4803BDD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544F46-0D04-44A9-98DE-989498CC4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6D46A-7FE3-4E2E-B619-72AAEB110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25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B20D83-BF28-4FC6-B89D-DEA1AFA45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6CD1BD-9AAB-476B-8363-E75ED67E27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AC653C-91EF-4AA0-BE8D-5CE1E74FDB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1AD52D-D90C-4B50-A26D-7713A90C8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82D03-618F-4AB3-89BA-00BD647C17C0}" type="datetime1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A51AC3-957F-40D9-AD48-A89FF78A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04952F-4DF1-4670-BC77-BD70D3D44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6D46A-7FE3-4E2E-B619-72AAEB110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958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0AA4EC-3DEF-4F32-BC68-6FE1C4F77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CAC50D-F5B9-4532-AFBD-D9AFAFC19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EF66600-5E81-44F5-B968-BF717D5D15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B80B95-4B73-46B2-84EE-4314E98863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D96F79-760D-4DA4-A108-C537F8CF2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9B20A75-67F7-4DF1-9E51-17F48F282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93D61-4F20-4E7F-8E08-1A4593701EDE}" type="datetime1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8683B58-9CD3-4C37-BDC6-D69F8B88D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D9DB8E-D98A-4307-8776-31268EE52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6D46A-7FE3-4E2E-B619-72AAEB110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665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F309DE-37AD-46F2-9A6F-B497F7EEA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7A47602-711E-4AFC-8D0A-FA2B9B35B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F00B3-F2BD-4CE2-BA49-D9A26938C2EF}" type="datetime1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0A3F28-64D5-40EB-8449-10573A7A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058E54-FB43-4C2F-93CF-A61632507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6D46A-7FE3-4E2E-B619-72AAEB110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97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ACE798-F74F-46CF-B976-8A23BAE92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420E9-A58D-457B-B177-77163EB2C90E}" type="datetime1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46DF08F-EEA6-433D-805A-3F93C82A3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E96250-CD93-4152-814F-F4AC154A7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6D46A-7FE3-4E2E-B619-72AAEB110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057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09DA1D-58E6-4EB9-BD04-5BC218B69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4BC28B-B8B0-43AF-863C-70672134E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8B1E49-24F8-4F56-BED9-7947653DD7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1A1337-823B-4B5F-A9B6-E125590DD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A09CD-BC8B-4E6B-9A3C-923D530F8F93}" type="datetime1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714DD9-3B11-4197-8587-8CBB95D0A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74187F-9F26-4CA0-B6EE-0E70289A7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6D46A-7FE3-4E2E-B619-72AAEB110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773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DC00A-6858-4C4F-A4B5-ABBFAC3CD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4C9A8D-931C-418A-99AA-3EF18953C2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0D25CD-AA5D-4E41-A1D7-2AD12712BC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04F02E-1090-4310-A478-6683F679A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02967-E87B-47EF-8146-7C99E9E6E40D}" type="datetime1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393078-D8DC-44DE-8465-48974AE1F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B2013F-73AD-4B2F-AD70-DDF1B3717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6D46A-7FE3-4E2E-B619-72AAEB110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650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635B26-0553-48AB-A3A7-0B25F2142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797076-415C-4628-B7E1-EA52D69A8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BD2FC7-7BC1-4FA6-B2E2-3EB77A60ED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03FB0C-BA80-437C-8875-A8913C2694F7}" type="datetime1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9FB2AE-6B47-4268-8ED5-642E9AA8C2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34CC97-738C-4D39-A37D-43ED96C35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36D46A-7FE3-4E2E-B619-72AAEB110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245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mickael-k.tistory.com/27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mickael-k.tistory.com/27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mickael-k.tistory.com/27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mickael-k.tistory.com/27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mickael-k.tistory.com/27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mickael-k.tistory.com/27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mickael-k.tistory.com/27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mickael-k.tistory.com/27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mickael-k.tistory.com/27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mickael-k.tistory.com/27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mickael-k.tistory.com/27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mickael-k.tistory.com/27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mickael-k.tistory.com/27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mickael-k.tistory.com/27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mickael-k.tistory.com/27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oodgodgd.github.io/ian-lecture/archivers/det-loss-and-log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3224BBD-E4B5-404D-BEB3-FC950F27DE7B}"/>
              </a:ext>
            </a:extLst>
          </p:cNvPr>
          <p:cNvSpPr/>
          <p:nvPr/>
        </p:nvSpPr>
        <p:spPr>
          <a:xfrm>
            <a:off x="0" y="2209800"/>
            <a:ext cx="12192000" cy="2108200"/>
          </a:xfrm>
          <a:prstGeom prst="rect">
            <a:avLst/>
          </a:prstGeom>
          <a:solidFill>
            <a:srgbClr val="0000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Arial Nova Light" panose="020B0304020202020204" pitchFamily="34" charset="0"/>
              </a:rPr>
              <a:t>YOLO(You Only Look Once)</a:t>
            </a:r>
            <a:endParaRPr lang="ko-KR" altLang="en-US" sz="2400" b="1" dirty="0">
              <a:latin typeface="Arial Nova Light" panose="020B030402020202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BA35696-72DD-4608-A0CC-9D5BCF79699D}"/>
              </a:ext>
            </a:extLst>
          </p:cNvPr>
          <p:cNvCxnSpPr/>
          <p:nvPr/>
        </p:nvCxnSpPr>
        <p:spPr>
          <a:xfrm>
            <a:off x="0" y="2120900"/>
            <a:ext cx="5372100" cy="0"/>
          </a:xfrm>
          <a:prstGeom prst="line">
            <a:avLst/>
          </a:prstGeom>
          <a:ln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6B98B9E-A5E8-43C4-B931-D4DC8C1C1089}"/>
              </a:ext>
            </a:extLst>
          </p:cNvPr>
          <p:cNvCxnSpPr/>
          <p:nvPr/>
        </p:nvCxnSpPr>
        <p:spPr>
          <a:xfrm>
            <a:off x="6819900" y="4406900"/>
            <a:ext cx="5372100" cy="0"/>
          </a:xfrm>
          <a:prstGeom prst="line">
            <a:avLst/>
          </a:prstGeom>
          <a:ln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04FD17D-161E-4885-8E67-D839C774F77B}"/>
              </a:ext>
            </a:extLst>
          </p:cNvPr>
          <p:cNvSpPr txBox="1"/>
          <p:nvPr/>
        </p:nvSpPr>
        <p:spPr>
          <a:xfrm>
            <a:off x="9944100" y="12700"/>
            <a:ext cx="224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강주연 </a:t>
            </a:r>
            <a:r>
              <a:rPr lang="ko-KR" altLang="en-US" sz="1200" b="1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정리본</a:t>
            </a:r>
            <a:endParaRPr lang="ko-KR" altLang="en-US" sz="12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0413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DDD03C-6F1E-4486-AA1E-F26D2957D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800" y="6378575"/>
            <a:ext cx="2743200" cy="365125"/>
          </a:xfrm>
        </p:spPr>
        <p:txBody>
          <a:bodyPr/>
          <a:lstStyle/>
          <a:p>
            <a:fld id="{3B36D46A-7FE3-4E2E-B619-72AAEB1109BA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32DE0B-B837-4E1E-AF77-7A5EED0EA288}"/>
              </a:ext>
            </a:extLst>
          </p:cNvPr>
          <p:cNvSpPr/>
          <p:nvPr/>
        </p:nvSpPr>
        <p:spPr>
          <a:xfrm>
            <a:off x="127000" y="101600"/>
            <a:ext cx="11950700" cy="6616700"/>
          </a:xfrm>
          <a:prstGeom prst="rect">
            <a:avLst/>
          </a:prstGeom>
          <a:noFill/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latin typeface="Arial Nova Light" panose="020B03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34BE71-802B-451E-81D7-C69D28B17B46}"/>
              </a:ext>
            </a:extLst>
          </p:cNvPr>
          <p:cNvSpPr txBox="1"/>
          <p:nvPr/>
        </p:nvSpPr>
        <p:spPr>
          <a:xfrm>
            <a:off x="254000" y="317500"/>
            <a:ext cx="1087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▶ YOLO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(You Only Look One) _ </a:t>
            </a:r>
            <a:r>
              <a:rPr lang="en-US" altLang="ko-KR" sz="2400" b="1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Grid cells</a:t>
            </a:r>
            <a:endParaRPr lang="ko-KR" altLang="en-US" sz="1600" b="1" dirty="0">
              <a:solidFill>
                <a:srgbClr val="0033CC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A7458C-D53F-400C-B127-EF80BC4E0185}"/>
              </a:ext>
            </a:extLst>
          </p:cNvPr>
          <p:cNvSpPr txBox="1"/>
          <p:nvPr/>
        </p:nvSpPr>
        <p:spPr>
          <a:xfrm>
            <a:off x="63500" y="6471812"/>
            <a:ext cx="5796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[ </a:t>
            </a:r>
            <a:r>
              <a:rPr lang="ko-KR" altLang="en-US" sz="1100" dirty="0"/>
              <a:t>출처 </a:t>
            </a:r>
            <a:r>
              <a:rPr lang="en-US" altLang="ko-KR" sz="1100" dirty="0"/>
              <a:t>: </a:t>
            </a:r>
            <a:r>
              <a:rPr lang="en-US" altLang="ko-KR" sz="1100" dirty="0">
                <a:hlinkClick r:id="rId2"/>
              </a:rPr>
              <a:t>https://mickael-k.tistory.com/27</a:t>
            </a:r>
            <a:r>
              <a:rPr lang="en-US" altLang="ko-KR" sz="1200" b="1" dirty="0"/>
              <a:t>] </a:t>
            </a:r>
            <a:endParaRPr lang="ko-KR" altLang="en-US" sz="1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A7B81D-FA06-497E-B339-936A25ECB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1697852"/>
            <a:ext cx="3019425" cy="3105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4D2E26-2A74-4382-882A-B4F9D1F70BA1}"/>
              </a:ext>
            </a:extLst>
          </p:cNvPr>
          <p:cNvSpPr txBox="1"/>
          <p:nvPr/>
        </p:nvSpPr>
        <p:spPr>
          <a:xfrm>
            <a:off x="449262" y="4876016"/>
            <a:ext cx="51435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YOLO</a:t>
            </a:r>
            <a:r>
              <a:rPr lang="ko-KR" altLang="en-US" sz="14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는 처음에 여러 격자</a:t>
            </a:r>
            <a:r>
              <a:rPr lang="en-US" altLang="ko-KR" sz="14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(grid)</a:t>
            </a:r>
            <a:r>
              <a:rPr lang="ko-KR" altLang="en-US" sz="14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로 그림을 </a:t>
            </a:r>
            <a:r>
              <a:rPr lang="en-US" altLang="ko-KR" sz="14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S x S</a:t>
            </a:r>
            <a:r>
              <a:rPr lang="ko-KR" altLang="en-US" sz="14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로 나눕니다</a:t>
            </a:r>
            <a:r>
              <a:rPr lang="en-US" altLang="ko-KR" sz="14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r>
              <a:rPr lang="en-US" altLang="ko-KR" sz="14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14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논문에선 </a:t>
            </a:r>
            <a:r>
              <a:rPr lang="en-US" altLang="ko-KR" sz="14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7 x 7</a:t>
            </a:r>
            <a:r>
              <a:rPr lang="ko-KR" altLang="en-US" sz="14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의 격자로 분할 합니다</a:t>
            </a:r>
            <a:r>
              <a:rPr lang="en-US" altLang="ko-KR" sz="14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.) </a:t>
            </a:r>
          </a:p>
          <a:p>
            <a:r>
              <a:rPr lang="ko-KR" altLang="en-US" sz="1400" b="0" i="0" dirty="0" err="1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앤드류응</a:t>
            </a:r>
            <a:r>
              <a:rPr lang="ko-KR" altLang="en-US" sz="14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 교수님의 강의에선 </a:t>
            </a:r>
            <a:r>
              <a:rPr lang="en-US" altLang="ko-KR" sz="14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3 x 3 </a:t>
            </a:r>
            <a:r>
              <a:rPr lang="ko-KR" altLang="en-US" sz="14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의 </a:t>
            </a:r>
            <a:r>
              <a:rPr lang="en-US" altLang="ko-KR" sz="14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grid cells</a:t>
            </a:r>
            <a:r>
              <a:rPr lang="ko-KR" altLang="en-US" sz="14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로 나눕니다</a:t>
            </a:r>
            <a:r>
              <a:rPr lang="en-US" altLang="ko-KR" sz="14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ko-KR" altLang="en-US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15C2FD-0EB5-4655-973E-54E344BA1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975" y="1697852"/>
            <a:ext cx="5629275" cy="27908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728D8F-573F-45B3-9890-263E753FFAB7}"/>
              </a:ext>
            </a:extLst>
          </p:cNvPr>
          <p:cNvSpPr txBox="1"/>
          <p:nvPr/>
        </p:nvSpPr>
        <p:spPr>
          <a:xfrm>
            <a:off x="6743700" y="4864824"/>
            <a:ext cx="51435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b="0" i="0" dirty="0">
                <a:effectLst/>
                <a:latin typeface="Spoqa Han Sans"/>
              </a:rPr>
              <a:t>Grid cell</a:t>
            </a:r>
            <a:r>
              <a:rPr lang="ko-KR" altLang="en-US" sz="1400" b="0" i="0" dirty="0">
                <a:effectLst/>
                <a:latin typeface="Spoqa Han Sans"/>
              </a:rPr>
              <a:t>로 나누면 위와 같이 한 셀의 정보를 갖게 됩니다</a:t>
            </a:r>
            <a:r>
              <a:rPr lang="en-US" altLang="ko-KR" sz="1400" b="0" i="0" dirty="0">
                <a:effectLst/>
                <a:latin typeface="Spoqa Han Sans"/>
              </a:rPr>
              <a:t>. </a:t>
            </a:r>
          </a:p>
          <a:p>
            <a:pPr algn="l"/>
            <a:r>
              <a:rPr lang="ko-KR" altLang="en-US" sz="1400" b="0" i="0" dirty="0">
                <a:effectLst/>
                <a:latin typeface="Spoqa Han Sans"/>
              </a:rPr>
              <a:t>각 </a:t>
            </a:r>
            <a:r>
              <a:rPr lang="en-US" altLang="ko-KR" sz="1400" b="0" i="0" dirty="0">
                <a:effectLst/>
                <a:latin typeface="Spoqa Han Sans"/>
              </a:rPr>
              <a:t>cell</a:t>
            </a:r>
            <a:r>
              <a:rPr lang="ko-KR" altLang="en-US" sz="1400" b="0" i="0" dirty="0">
                <a:effectLst/>
                <a:latin typeface="Spoqa Han Sans"/>
              </a:rPr>
              <a:t>도 각각의 </a:t>
            </a:r>
            <a:r>
              <a:rPr lang="en-US" altLang="ko-KR" sz="1400" b="0" i="0" dirty="0">
                <a:effectLst/>
                <a:latin typeface="Spoqa Han Sans"/>
              </a:rPr>
              <a:t>pixel size</a:t>
            </a:r>
            <a:r>
              <a:rPr lang="ko-KR" altLang="en-US" sz="1400" b="0" i="0" dirty="0">
                <a:effectLst/>
                <a:latin typeface="Spoqa Han Sans"/>
              </a:rPr>
              <a:t>와 중앙점을 갖게 됩니다</a:t>
            </a:r>
            <a:r>
              <a:rPr lang="en-US" altLang="ko-KR" sz="1400" b="0" i="0" dirty="0">
                <a:effectLst/>
                <a:latin typeface="Spoqa Han Sans"/>
              </a:rPr>
              <a:t>. </a:t>
            </a:r>
          </a:p>
          <a:p>
            <a:pPr algn="l"/>
            <a:r>
              <a:rPr lang="ko-KR" altLang="en-US" sz="1400" b="0" i="0" dirty="0">
                <a:effectLst/>
                <a:latin typeface="Spoqa Han Sans"/>
              </a:rPr>
              <a:t>오른쪽은 첫번째 </a:t>
            </a:r>
            <a:r>
              <a:rPr lang="en-US" altLang="ko-KR" sz="1400" b="0" i="0" dirty="0">
                <a:effectLst/>
                <a:latin typeface="Spoqa Han Sans"/>
              </a:rPr>
              <a:t>cell</a:t>
            </a:r>
            <a:r>
              <a:rPr lang="ko-KR" altLang="en-US" sz="1400" b="0" i="0" dirty="0">
                <a:effectLst/>
                <a:latin typeface="Spoqa Han Sans"/>
              </a:rPr>
              <a:t>을 예시로 떼어내어 봤습니다</a:t>
            </a:r>
            <a:r>
              <a:rPr lang="en-US" altLang="ko-KR" sz="1400" b="0" i="0" dirty="0">
                <a:effectLst/>
                <a:latin typeface="Spoqa Han Sans"/>
              </a:rPr>
              <a:t>.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A20EBFAA-2014-4673-B8F9-B3E0EB42F9A4}"/>
              </a:ext>
            </a:extLst>
          </p:cNvPr>
          <p:cNvSpPr/>
          <p:nvPr/>
        </p:nvSpPr>
        <p:spPr>
          <a:xfrm>
            <a:off x="5384800" y="3422650"/>
            <a:ext cx="517525" cy="5080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DEE2B5-AB6A-412B-8078-65F974D9F3EB}"/>
              </a:ext>
            </a:extLst>
          </p:cNvPr>
          <p:cNvSpPr/>
          <p:nvPr/>
        </p:nvSpPr>
        <p:spPr>
          <a:xfrm>
            <a:off x="412750" y="1404610"/>
            <a:ext cx="4832350" cy="47498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FD36D5-1698-4D90-9FF7-FDE31144D4A5}"/>
              </a:ext>
            </a:extLst>
          </p:cNvPr>
          <p:cNvSpPr/>
          <p:nvPr/>
        </p:nvSpPr>
        <p:spPr>
          <a:xfrm>
            <a:off x="5959474" y="1404610"/>
            <a:ext cx="5927725" cy="47498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746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DDD03C-6F1E-4486-AA1E-F26D2957D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800" y="6378575"/>
            <a:ext cx="2743200" cy="365125"/>
          </a:xfrm>
        </p:spPr>
        <p:txBody>
          <a:bodyPr/>
          <a:lstStyle/>
          <a:p>
            <a:fld id="{3B36D46A-7FE3-4E2E-B619-72AAEB1109BA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32DE0B-B837-4E1E-AF77-7A5EED0EA288}"/>
              </a:ext>
            </a:extLst>
          </p:cNvPr>
          <p:cNvSpPr/>
          <p:nvPr/>
        </p:nvSpPr>
        <p:spPr>
          <a:xfrm>
            <a:off x="127000" y="101600"/>
            <a:ext cx="11950700" cy="6616700"/>
          </a:xfrm>
          <a:prstGeom prst="rect">
            <a:avLst/>
          </a:prstGeom>
          <a:noFill/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latin typeface="Arial Nova Light" panose="020B03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34BE71-802B-451E-81D7-C69D28B17B46}"/>
              </a:ext>
            </a:extLst>
          </p:cNvPr>
          <p:cNvSpPr txBox="1"/>
          <p:nvPr/>
        </p:nvSpPr>
        <p:spPr>
          <a:xfrm>
            <a:off x="254000" y="317500"/>
            <a:ext cx="1087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▶ YOLO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(You Only Look One) _ </a:t>
            </a:r>
            <a:r>
              <a:rPr lang="en-US" altLang="ko-KR" sz="2400" b="1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Anchor Box</a:t>
            </a:r>
            <a:endParaRPr lang="ko-KR" altLang="en-US" sz="1600" b="1" dirty="0">
              <a:solidFill>
                <a:srgbClr val="0033CC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A7458C-D53F-400C-B127-EF80BC4E0185}"/>
              </a:ext>
            </a:extLst>
          </p:cNvPr>
          <p:cNvSpPr txBox="1"/>
          <p:nvPr/>
        </p:nvSpPr>
        <p:spPr>
          <a:xfrm>
            <a:off x="63500" y="6471812"/>
            <a:ext cx="5796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[ </a:t>
            </a:r>
            <a:r>
              <a:rPr lang="ko-KR" altLang="en-US" sz="1100" dirty="0"/>
              <a:t>출처 </a:t>
            </a:r>
            <a:r>
              <a:rPr lang="en-US" altLang="ko-KR" sz="1100" dirty="0"/>
              <a:t>: </a:t>
            </a:r>
            <a:r>
              <a:rPr lang="en-US" altLang="ko-KR" sz="1100" dirty="0">
                <a:hlinkClick r:id="rId2"/>
              </a:rPr>
              <a:t>https://mickael-k.tistory.com/27</a:t>
            </a:r>
            <a:r>
              <a:rPr lang="en-US" altLang="ko-KR" sz="1200" b="1" dirty="0"/>
              <a:t>] </a:t>
            </a:r>
            <a:endParaRPr lang="ko-KR" altLang="en-US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D2E26-2A74-4382-882A-B4F9D1F70BA1}"/>
              </a:ext>
            </a:extLst>
          </p:cNvPr>
          <p:cNvSpPr txBox="1"/>
          <p:nvPr/>
        </p:nvSpPr>
        <p:spPr>
          <a:xfrm>
            <a:off x="527049" y="4881951"/>
            <a:ext cx="5143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각각의 </a:t>
            </a:r>
            <a:r>
              <a:rPr lang="en-US" altLang="ko-KR" sz="14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cell</a:t>
            </a:r>
            <a:r>
              <a:rPr lang="ko-KR" altLang="en-US" sz="14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에서는 </a:t>
            </a:r>
            <a:r>
              <a:rPr lang="en-US" altLang="ko-KR" sz="14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Anchor Box (cell</a:t>
            </a:r>
            <a:r>
              <a:rPr lang="ko-KR" altLang="en-US" sz="14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과 </a:t>
            </a:r>
            <a:r>
              <a:rPr lang="en-US" altLang="ko-KR" sz="14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Anchor</a:t>
            </a:r>
            <a:r>
              <a:rPr lang="ko-KR" altLang="en-US" sz="14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는 다름</a:t>
            </a:r>
            <a:r>
              <a:rPr lang="en-US" altLang="ko-KR" sz="14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r>
              <a:rPr lang="ko-KR" altLang="en-US" sz="14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라는 것은 가집니다</a:t>
            </a:r>
            <a:r>
              <a:rPr lang="en-US" altLang="ko-KR" sz="14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r>
              <a:rPr lang="en-US" altLang="ko-KR" sz="14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Anchor Box</a:t>
            </a:r>
            <a:r>
              <a:rPr lang="ko-KR" altLang="en-US" sz="14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의 수는 사용자가 설정할 수 있으며</a:t>
            </a:r>
            <a:r>
              <a:rPr lang="en-US" altLang="ko-KR" sz="14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4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본 자료에서는 </a:t>
            </a:r>
            <a:endParaRPr lang="en-US" altLang="ko-KR" sz="1400" b="0" i="0" dirty="0">
              <a:effectLst/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4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2</a:t>
            </a:r>
            <a:r>
              <a:rPr lang="ko-KR" altLang="en-US" sz="14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개의 </a:t>
            </a:r>
            <a:r>
              <a:rPr lang="en-US" altLang="ko-KR" sz="14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Anchor Box</a:t>
            </a:r>
            <a:r>
              <a:rPr lang="ko-KR" altLang="en-US" sz="14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를 갖고 있다고 가정하고 설명합니다</a:t>
            </a:r>
            <a:r>
              <a:rPr lang="en-US" altLang="ko-KR" sz="1400" b="0" i="0" dirty="0"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ko-KR" altLang="en-US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DEE2B5-AB6A-412B-8078-65F974D9F3EB}"/>
              </a:ext>
            </a:extLst>
          </p:cNvPr>
          <p:cNvSpPr/>
          <p:nvPr/>
        </p:nvSpPr>
        <p:spPr>
          <a:xfrm>
            <a:off x="412750" y="1404610"/>
            <a:ext cx="5143500" cy="47498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DFAF065-6BC8-4F1D-ACE6-863FB7EC1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50" y="1707984"/>
            <a:ext cx="2907832" cy="14416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1D79CD-C079-4367-856C-7B115FD4D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767" y="2574747"/>
            <a:ext cx="1781175" cy="1762125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A5AF1E-2353-456E-BF08-39AB0F0890C6}"/>
              </a:ext>
            </a:extLst>
          </p:cNvPr>
          <p:cNvCxnSpPr/>
          <p:nvPr/>
        </p:nvCxnSpPr>
        <p:spPr>
          <a:xfrm>
            <a:off x="2975724" y="2574747"/>
            <a:ext cx="542925" cy="3843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6B04C6E7-FDA5-4E11-A61A-357B1E16C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8636" y="3646373"/>
            <a:ext cx="5730613" cy="250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343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DDD03C-6F1E-4486-AA1E-F26D2957D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800" y="6378575"/>
            <a:ext cx="2743200" cy="365125"/>
          </a:xfrm>
        </p:spPr>
        <p:txBody>
          <a:bodyPr/>
          <a:lstStyle/>
          <a:p>
            <a:fld id="{3B36D46A-7FE3-4E2E-B619-72AAEB1109BA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32DE0B-B837-4E1E-AF77-7A5EED0EA288}"/>
              </a:ext>
            </a:extLst>
          </p:cNvPr>
          <p:cNvSpPr/>
          <p:nvPr/>
        </p:nvSpPr>
        <p:spPr>
          <a:xfrm>
            <a:off x="127000" y="101600"/>
            <a:ext cx="11950700" cy="6616700"/>
          </a:xfrm>
          <a:prstGeom prst="rect">
            <a:avLst/>
          </a:prstGeom>
          <a:noFill/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latin typeface="Arial Nova Light" panose="020B03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A7458C-D53F-400C-B127-EF80BC4E0185}"/>
              </a:ext>
            </a:extLst>
          </p:cNvPr>
          <p:cNvSpPr txBox="1"/>
          <p:nvPr/>
        </p:nvSpPr>
        <p:spPr>
          <a:xfrm>
            <a:off x="63500" y="6471812"/>
            <a:ext cx="5796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[ </a:t>
            </a:r>
            <a:r>
              <a:rPr lang="ko-KR" altLang="en-US" sz="1100" dirty="0"/>
              <a:t>출처 </a:t>
            </a:r>
            <a:r>
              <a:rPr lang="en-US" altLang="ko-KR" sz="1100" dirty="0"/>
              <a:t>: </a:t>
            </a:r>
            <a:r>
              <a:rPr lang="en-US" altLang="ko-KR" sz="1100" dirty="0">
                <a:hlinkClick r:id="rId2"/>
              </a:rPr>
              <a:t>https://mickael-k.tistory.com/27</a:t>
            </a:r>
            <a:r>
              <a:rPr lang="en-US" altLang="ko-KR" sz="1200" b="1" dirty="0"/>
              <a:t>] </a:t>
            </a:r>
            <a:endParaRPr lang="ko-KR" altLang="en-US" sz="1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9C7E02-28AE-446B-89B3-1C353E41AE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23"/>
          <a:stretch/>
        </p:blipFill>
        <p:spPr>
          <a:xfrm>
            <a:off x="673464" y="948670"/>
            <a:ext cx="8033920" cy="55231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5349BBE-6C6B-4CA2-B625-00449D65C7D6}"/>
              </a:ext>
            </a:extLst>
          </p:cNvPr>
          <p:cNvSpPr txBox="1"/>
          <p:nvPr/>
        </p:nvSpPr>
        <p:spPr>
          <a:xfrm>
            <a:off x="254000" y="317500"/>
            <a:ext cx="1087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▶ YOLO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(You Only Look One) _ </a:t>
            </a:r>
            <a:r>
              <a:rPr lang="en-US" altLang="ko-KR" sz="2400" b="1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Anchor Box</a:t>
            </a:r>
            <a:endParaRPr lang="ko-KR" altLang="en-US" sz="1600" b="1" dirty="0">
              <a:solidFill>
                <a:srgbClr val="0033CC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8240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DDD03C-6F1E-4486-AA1E-F26D2957D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800" y="6378575"/>
            <a:ext cx="2743200" cy="365125"/>
          </a:xfrm>
        </p:spPr>
        <p:txBody>
          <a:bodyPr/>
          <a:lstStyle/>
          <a:p>
            <a:fld id="{3B36D46A-7FE3-4E2E-B619-72AAEB1109BA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32DE0B-B837-4E1E-AF77-7A5EED0EA288}"/>
              </a:ext>
            </a:extLst>
          </p:cNvPr>
          <p:cNvSpPr/>
          <p:nvPr/>
        </p:nvSpPr>
        <p:spPr>
          <a:xfrm>
            <a:off x="127000" y="101600"/>
            <a:ext cx="11950700" cy="6616700"/>
          </a:xfrm>
          <a:prstGeom prst="rect">
            <a:avLst/>
          </a:prstGeom>
          <a:noFill/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latin typeface="Arial Nova Light" panose="020B03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A7458C-D53F-400C-B127-EF80BC4E0185}"/>
              </a:ext>
            </a:extLst>
          </p:cNvPr>
          <p:cNvSpPr txBox="1"/>
          <p:nvPr/>
        </p:nvSpPr>
        <p:spPr>
          <a:xfrm>
            <a:off x="63500" y="6471812"/>
            <a:ext cx="5796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[ </a:t>
            </a:r>
            <a:r>
              <a:rPr lang="ko-KR" altLang="en-US" sz="1100" dirty="0"/>
              <a:t>출처 </a:t>
            </a:r>
            <a:r>
              <a:rPr lang="en-US" altLang="ko-KR" sz="1100" dirty="0"/>
              <a:t>: </a:t>
            </a:r>
            <a:r>
              <a:rPr lang="en-US" altLang="ko-KR" sz="1100" dirty="0">
                <a:hlinkClick r:id="rId2"/>
              </a:rPr>
              <a:t>https://mickael-k.tistory.com/27</a:t>
            </a:r>
            <a:r>
              <a:rPr lang="en-US" altLang="ko-KR" sz="1200" b="1" dirty="0"/>
              <a:t>] </a:t>
            </a:r>
            <a:endParaRPr lang="ko-KR" altLang="en-US" sz="12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8D00F83-4CBF-4669-80A4-A1BDAE6F8F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001"/>
          <a:stretch/>
        </p:blipFill>
        <p:spPr>
          <a:xfrm>
            <a:off x="3797301" y="2515931"/>
            <a:ext cx="7695467" cy="38626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7E003E4-0F93-4B67-989E-E78801145D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74" b="63603"/>
          <a:stretch/>
        </p:blipFill>
        <p:spPr>
          <a:xfrm>
            <a:off x="654029" y="1056620"/>
            <a:ext cx="9295810" cy="18310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CABD7A-BA19-427A-BD79-11C0178369B4}"/>
              </a:ext>
            </a:extLst>
          </p:cNvPr>
          <p:cNvSpPr txBox="1"/>
          <p:nvPr/>
        </p:nvSpPr>
        <p:spPr>
          <a:xfrm>
            <a:off x="254000" y="317500"/>
            <a:ext cx="1087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▶ YOLO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(You Only Look One) _ </a:t>
            </a:r>
            <a:r>
              <a:rPr lang="en-US" altLang="ko-KR" sz="2400" b="1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Grid cells</a:t>
            </a:r>
            <a:endParaRPr lang="ko-KR" altLang="en-US" sz="1600" b="1" dirty="0">
              <a:solidFill>
                <a:srgbClr val="0033CC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7142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DDD03C-6F1E-4486-AA1E-F26D2957D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800" y="6378575"/>
            <a:ext cx="2743200" cy="365125"/>
          </a:xfrm>
        </p:spPr>
        <p:txBody>
          <a:bodyPr/>
          <a:lstStyle/>
          <a:p>
            <a:fld id="{3B36D46A-7FE3-4E2E-B619-72AAEB1109BA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32DE0B-B837-4E1E-AF77-7A5EED0EA288}"/>
              </a:ext>
            </a:extLst>
          </p:cNvPr>
          <p:cNvSpPr/>
          <p:nvPr/>
        </p:nvSpPr>
        <p:spPr>
          <a:xfrm>
            <a:off x="127000" y="101600"/>
            <a:ext cx="11950700" cy="6616700"/>
          </a:xfrm>
          <a:prstGeom prst="rect">
            <a:avLst/>
          </a:prstGeom>
          <a:noFill/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latin typeface="Arial Nova Light" panose="020B03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34BE71-802B-451E-81D7-C69D28B17B46}"/>
              </a:ext>
            </a:extLst>
          </p:cNvPr>
          <p:cNvSpPr txBox="1"/>
          <p:nvPr/>
        </p:nvSpPr>
        <p:spPr>
          <a:xfrm>
            <a:off x="254000" y="317500"/>
            <a:ext cx="1087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▶ YOLO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(You Only Look One)</a:t>
            </a:r>
            <a:endParaRPr lang="ko-KR" altLang="en-US" sz="16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A7458C-D53F-400C-B127-EF80BC4E0185}"/>
              </a:ext>
            </a:extLst>
          </p:cNvPr>
          <p:cNvSpPr txBox="1"/>
          <p:nvPr/>
        </p:nvSpPr>
        <p:spPr>
          <a:xfrm>
            <a:off x="63500" y="6471812"/>
            <a:ext cx="5796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[ </a:t>
            </a:r>
            <a:r>
              <a:rPr lang="ko-KR" altLang="en-US" sz="1100" dirty="0"/>
              <a:t>출처 </a:t>
            </a:r>
            <a:r>
              <a:rPr lang="en-US" altLang="ko-KR" sz="1100" dirty="0"/>
              <a:t>: </a:t>
            </a:r>
            <a:r>
              <a:rPr lang="en-US" altLang="ko-KR" sz="1100" dirty="0">
                <a:hlinkClick r:id="rId2"/>
              </a:rPr>
              <a:t>https://mickael-k.tistory.com/27</a:t>
            </a:r>
            <a:r>
              <a:rPr lang="en-US" altLang="ko-KR" sz="1200" b="1" dirty="0"/>
              <a:t>] </a:t>
            </a:r>
            <a:endParaRPr lang="ko-KR" altLang="en-US" sz="1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61ADDB-9007-4A99-BFEC-3750124B50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48"/>
          <a:stretch/>
        </p:blipFill>
        <p:spPr>
          <a:xfrm>
            <a:off x="1364346" y="1447799"/>
            <a:ext cx="9760854" cy="420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32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DDD03C-6F1E-4486-AA1E-F26D2957D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800" y="6378575"/>
            <a:ext cx="2743200" cy="365125"/>
          </a:xfrm>
        </p:spPr>
        <p:txBody>
          <a:bodyPr/>
          <a:lstStyle/>
          <a:p>
            <a:fld id="{3B36D46A-7FE3-4E2E-B619-72AAEB1109BA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32DE0B-B837-4E1E-AF77-7A5EED0EA288}"/>
              </a:ext>
            </a:extLst>
          </p:cNvPr>
          <p:cNvSpPr/>
          <p:nvPr/>
        </p:nvSpPr>
        <p:spPr>
          <a:xfrm>
            <a:off x="127000" y="101600"/>
            <a:ext cx="11950700" cy="6616700"/>
          </a:xfrm>
          <a:prstGeom prst="rect">
            <a:avLst/>
          </a:prstGeom>
          <a:noFill/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latin typeface="Arial Nova Light" panose="020B03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34BE71-802B-451E-81D7-C69D28B17B46}"/>
              </a:ext>
            </a:extLst>
          </p:cNvPr>
          <p:cNvSpPr txBox="1"/>
          <p:nvPr/>
        </p:nvSpPr>
        <p:spPr>
          <a:xfrm>
            <a:off x="254000" y="317500"/>
            <a:ext cx="1087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▶ YOLO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(You Only Look One) _ </a:t>
            </a:r>
            <a:r>
              <a:rPr lang="en-US" altLang="ko-KR" sz="2400" b="1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Algorithm Flow</a:t>
            </a:r>
            <a:endParaRPr lang="ko-KR" altLang="en-US" b="1" dirty="0">
              <a:solidFill>
                <a:srgbClr val="0033CC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A7458C-D53F-400C-B127-EF80BC4E0185}"/>
              </a:ext>
            </a:extLst>
          </p:cNvPr>
          <p:cNvSpPr txBox="1"/>
          <p:nvPr/>
        </p:nvSpPr>
        <p:spPr>
          <a:xfrm>
            <a:off x="63500" y="6471812"/>
            <a:ext cx="5796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[ </a:t>
            </a:r>
            <a:r>
              <a:rPr lang="ko-KR" altLang="en-US" sz="1100" dirty="0"/>
              <a:t>출처 </a:t>
            </a:r>
            <a:r>
              <a:rPr lang="en-US" altLang="ko-KR" sz="1100" dirty="0"/>
              <a:t>: </a:t>
            </a:r>
            <a:r>
              <a:rPr lang="en-US" altLang="ko-KR" sz="1100" dirty="0">
                <a:hlinkClick r:id="rId2"/>
              </a:rPr>
              <a:t>https://mickael-k.tistory.com/27</a:t>
            </a:r>
            <a:r>
              <a:rPr lang="en-US" altLang="ko-KR" sz="1200" b="1" dirty="0"/>
              <a:t>] </a:t>
            </a:r>
            <a:endParaRPr lang="ko-KR" altLang="en-US" sz="12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E7A6DDE-4341-4B7C-81F4-8BBF724A0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" y="1056620"/>
            <a:ext cx="9378950" cy="338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88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DDD03C-6F1E-4486-AA1E-F26D2957D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800" y="6378575"/>
            <a:ext cx="2743200" cy="365125"/>
          </a:xfrm>
        </p:spPr>
        <p:txBody>
          <a:bodyPr/>
          <a:lstStyle/>
          <a:p>
            <a:fld id="{3B36D46A-7FE3-4E2E-B619-72AAEB1109BA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32DE0B-B837-4E1E-AF77-7A5EED0EA288}"/>
              </a:ext>
            </a:extLst>
          </p:cNvPr>
          <p:cNvSpPr/>
          <p:nvPr/>
        </p:nvSpPr>
        <p:spPr>
          <a:xfrm>
            <a:off x="127000" y="101600"/>
            <a:ext cx="11950700" cy="6616700"/>
          </a:xfrm>
          <a:prstGeom prst="rect">
            <a:avLst/>
          </a:prstGeom>
          <a:noFill/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latin typeface="Arial Nova Light" panose="020B03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34BE71-802B-451E-81D7-C69D28B17B46}"/>
              </a:ext>
            </a:extLst>
          </p:cNvPr>
          <p:cNvSpPr txBox="1"/>
          <p:nvPr/>
        </p:nvSpPr>
        <p:spPr>
          <a:xfrm>
            <a:off x="254000" y="317500"/>
            <a:ext cx="1087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▶ YOLO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(You Only Look One) _ </a:t>
            </a:r>
            <a:r>
              <a:rPr lang="en-US" altLang="ko-KR" sz="2400" b="1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Algorithm Flow</a:t>
            </a:r>
            <a:endParaRPr lang="ko-KR" altLang="en-US" b="1" dirty="0">
              <a:solidFill>
                <a:srgbClr val="0033CC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A7458C-D53F-400C-B127-EF80BC4E0185}"/>
              </a:ext>
            </a:extLst>
          </p:cNvPr>
          <p:cNvSpPr txBox="1"/>
          <p:nvPr/>
        </p:nvSpPr>
        <p:spPr>
          <a:xfrm>
            <a:off x="63500" y="6471812"/>
            <a:ext cx="5796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[ </a:t>
            </a:r>
            <a:r>
              <a:rPr lang="ko-KR" altLang="en-US" sz="1100" dirty="0"/>
              <a:t>출처 </a:t>
            </a:r>
            <a:r>
              <a:rPr lang="en-US" altLang="ko-KR" sz="1100" dirty="0"/>
              <a:t>: </a:t>
            </a:r>
            <a:r>
              <a:rPr lang="en-US" altLang="ko-KR" sz="1100" dirty="0">
                <a:hlinkClick r:id="rId2"/>
              </a:rPr>
              <a:t>https://mickael-k.tistory.com/27</a:t>
            </a:r>
            <a:r>
              <a:rPr lang="en-US" altLang="ko-KR" sz="1200" b="1" dirty="0"/>
              <a:t>] </a:t>
            </a:r>
            <a:endParaRPr lang="ko-KR" altLang="en-US" sz="1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F6371E-F818-49CC-9D52-7DCA4FAC1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75" y="1056620"/>
            <a:ext cx="916305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67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DDD03C-6F1E-4486-AA1E-F26D2957D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800" y="6378575"/>
            <a:ext cx="2743200" cy="365125"/>
          </a:xfrm>
        </p:spPr>
        <p:txBody>
          <a:bodyPr/>
          <a:lstStyle/>
          <a:p>
            <a:fld id="{3B36D46A-7FE3-4E2E-B619-72AAEB1109BA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32DE0B-B837-4E1E-AF77-7A5EED0EA288}"/>
              </a:ext>
            </a:extLst>
          </p:cNvPr>
          <p:cNvSpPr/>
          <p:nvPr/>
        </p:nvSpPr>
        <p:spPr>
          <a:xfrm>
            <a:off x="127000" y="101600"/>
            <a:ext cx="11950700" cy="6616700"/>
          </a:xfrm>
          <a:prstGeom prst="rect">
            <a:avLst/>
          </a:prstGeom>
          <a:noFill/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latin typeface="Arial Nova Light" panose="020B03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34BE71-802B-451E-81D7-C69D28B17B46}"/>
              </a:ext>
            </a:extLst>
          </p:cNvPr>
          <p:cNvSpPr txBox="1"/>
          <p:nvPr/>
        </p:nvSpPr>
        <p:spPr>
          <a:xfrm>
            <a:off x="254000" y="317500"/>
            <a:ext cx="1087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▶ YOLO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(You Only Look One) _ </a:t>
            </a:r>
            <a:r>
              <a:rPr lang="en-US" altLang="ko-KR" sz="2400" b="1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Algorithm Flow</a:t>
            </a:r>
            <a:endParaRPr lang="ko-KR" altLang="en-US" b="1" dirty="0">
              <a:solidFill>
                <a:srgbClr val="0033CC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A7458C-D53F-400C-B127-EF80BC4E0185}"/>
              </a:ext>
            </a:extLst>
          </p:cNvPr>
          <p:cNvSpPr txBox="1"/>
          <p:nvPr/>
        </p:nvSpPr>
        <p:spPr>
          <a:xfrm>
            <a:off x="63500" y="6471812"/>
            <a:ext cx="5796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[ </a:t>
            </a:r>
            <a:r>
              <a:rPr lang="ko-KR" altLang="en-US" sz="1100" dirty="0"/>
              <a:t>출처 </a:t>
            </a:r>
            <a:r>
              <a:rPr lang="en-US" altLang="ko-KR" sz="1100" dirty="0"/>
              <a:t>: </a:t>
            </a:r>
            <a:r>
              <a:rPr lang="en-US" altLang="ko-KR" sz="1100" dirty="0">
                <a:hlinkClick r:id="rId2"/>
              </a:rPr>
              <a:t>https://mickael-k.tistory.com/27</a:t>
            </a:r>
            <a:r>
              <a:rPr lang="en-US" altLang="ko-KR" sz="1200" b="1" dirty="0"/>
              <a:t>] </a:t>
            </a:r>
            <a:endParaRPr lang="ko-KR" altLang="en-US" sz="12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BF4BAB7-945B-4119-B3AB-1C55A428E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37" y="878820"/>
            <a:ext cx="945832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037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DDD03C-6F1E-4486-AA1E-F26D2957D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800" y="6378575"/>
            <a:ext cx="2743200" cy="365125"/>
          </a:xfrm>
        </p:spPr>
        <p:txBody>
          <a:bodyPr/>
          <a:lstStyle/>
          <a:p>
            <a:fld id="{3B36D46A-7FE3-4E2E-B619-72AAEB1109BA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32DE0B-B837-4E1E-AF77-7A5EED0EA288}"/>
              </a:ext>
            </a:extLst>
          </p:cNvPr>
          <p:cNvSpPr/>
          <p:nvPr/>
        </p:nvSpPr>
        <p:spPr>
          <a:xfrm>
            <a:off x="127000" y="101600"/>
            <a:ext cx="11950700" cy="6616700"/>
          </a:xfrm>
          <a:prstGeom prst="rect">
            <a:avLst/>
          </a:prstGeom>
          <a:noFill/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latin typeface="Arial Nova Light" panose="020B03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34BE71-802B-451E-81D7-C69D28B17B46}"/>
              </a:ext>
            </a:extLst>
          </p:cNvPr>
          <p:cNvSpPr txBox="1"/>
          <p:nvPr/>
        </p:nvSpPr>
        <p:spPr>
          <a:xfrm>
            <a:off x="254000" y="317500"/>
            <a:ext cx="1087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▶ YOLO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(You Only Look One) _ </a:t>
            </a:r>
            <a:r>
              <a:rPr lang="en-US" altLang="ko-KR" sz="2400" b="1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Algorithm Flow</a:t>
            </a:r>
            <a:endParaRPr lang="ko-KR" altLang="en-US" b="1" dirty="0">
              <a:solidFill>
                <a:srgbClr val="0033CC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A7458C-D53F-400C-B127-EF80BC4E0185}"/>
              </a:ext>
            </a:extLst>
          </p:cNvPr>
          <p:cNvSpPr txBox="1"/>
          <p:nvPr/>
        </p:nvSpPr>
        <p:spPr>
          <a:xfrm>
            <a:off x="63500" y="6471812"/>
            <a:ext cx="5796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[ </a:t>
            </a:r>
            <a:r>
              <a:rPr lang="ko-KR" altLang="en-US" sz="1100" dirty="0"/>
              <a:t>출처 </a:t>
            </a:r>
            <a:r>
              <a:rPr lang="en-US" altLang="ko-KR" sz="1100" dirty="0"/>
              <a:t>: </a:t>
            </a:r>
            <a:r>
              <a:rPr lang="en-US" altLang="ko-KR" sz="1100" dirty="0">
                <a:hlinkClick r:id="rId2"/>
              </a:rPr>
              <a:t>https://mickael-k.tistory.com/27</a:t>
            </a:r>
            <a:r>
              <a:rPr lang="en-US" altLang="ko-KR" sz="1200" b="1" dirty="0"/>
              <a:t>] </a:t>
            </a:r>
            <a:endParaRPr lang="ko-KR" altLang="en-US" sz="1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AF2804-FC66-4EC7-BE05-673EC8BE6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12" y="1056620"/>
            <a:ext cx="924877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95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DDD03C-6F1E-4486-AA1E-F26D2957D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800" y="6378575"/>
            <a:ext cx="2743200" cy="365125"/>
          </a:xfrm>
        </p:spPr>
        <p:txBody>
          <a:bodyPr/>
          <a:lstStyle/>
          <a:p>
            <a:fld id="{3B36D46A-7FE3-4E2E-B619-72AAEB1109BA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32DE0B-B837-4E1E-AF77-7A5EED0EA288}"/>
              </a:ext>
            </a:extLst>
          </p:cNvPr>
          <p:cNvSpPr/>
          <p:nvPr/>
        </p:nvSpPr>
        <p:spPr>
          <a:xfrm>
            <a:off x="127000" y="101600"/>
            <a:ext cx="11950700" cy="6616700"/>
          </a:xfrm>
          <a:prstGeom prst="rect">
            <a:avLst/>
          </a:prstGeom>
          <a:noFill/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latin typeface="Arial Nova Light" panose="020B03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34BE71-802B-451E-81D7-C69D28B17B46}"/>
              </a:ext>
            </a:extLst>
          </p:cNvPr>
          <p:cNvSpPr txBox="1"/>
          <p:nvPr/>
        </p:nvSpPr>
        <p:spPr>
          <a:xfrm>
            <a:off x="254000" y="317500"/>
            <a:ext cx="1087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▶ YOLO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(You Only Look One) _ </a:t>
            </a:r>
            <a:r>
              <a:rPr lang="en-US" altLang="ko-KR" sz="2400" b="1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Algorithm Flow</a:t>
            </a:r>
            <a:endParaRPr lang="ko-KR" altLang="en-US" b="1" dirty="0">
              <a:solidFill>
                <a:srgbClr val="0033CC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A7458C-D53F-400C-B127-EF80BC4E0185}"/>
              </a:ext>
            </a:extLst>
          </p:cNvPr>
          <p:cNvSpPr txBox="1"/>
          <p:nvPr/>
        </p:nvSpPr>
        <p:spPr>
          <a:xfrm>
            <a:off x="63500" y="6471812"/>
            <a:ext cx="5796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[ </a:t>
            </a:r>
            <a:r>
              <a:rPr lang="ko-KR" altLang="en-US" sz="1100" dirty="0"/>
              <a:t>출처 </a:t>
            </a:r>
            <a:r>
              <a:rPr lang="en-US" altLang="ko-KR" sz="1100" dirty="0"/>
              <a:t>: </a:t>
            </a:r>
            <a:r>
              <a:rPr lang="en-US" altLang="ko-KR" sz="1100" dirty="0">
                <a:hlinkClick r:id="rId2"/>
              </a:rPr>
              <a:t>https://mickael-k.tistory.com/27</a:t>
            </a:r>
            <a:r>
              <a:rPr lang="en-US" altLang="ko-KR" sz="1200" b="1" dirty="0"/>
              <a:t>] </a:t>
            </a:r>
            <a:endParaRPr lang="ko-KR" altLang="en-US" sz="12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A273C1-9734-49B9-8238-F97549C7B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960" y="1053265"/>
            <a:ext cx="8632825" cy="529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145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DDD03C-6F1E-4486-AA1E-F26D2957D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800" y="6378575"/>
            <a:ext cx="2743200" cy="365125"/>
          </a:xfrm>
        </p:spPr>
        <p:txBody>
          <a:bodyPr/>
          <a:lstStyle/>
          <a:p>
            <a:fld id="{3B36D46A-7FE3-4E2E-B619-72AAEB1109BA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32DE0B-B837-4E1E-AF77-7A5EED0EA288}"/>
              </a:ext>
            </a:extLst>
          </p:cNvPr>
          <p:cNvSpPr/>
          <p:nvPr/>
        </p:nvSpPr>
        <p:spPr>
          <a:xfrm>
            <a:off x="127000" y="101600"/>
            <a:ext cx="11950700" cy="6616700"/>
          </a:xfrm>
          <a:prstGeom prst="rect">
            <a:avLst/>
          </a:prstGeom>
          <a:noFill/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latin typeface="Arial Nova Light" panose="020B03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34BE71-802B-451E-81D7-C69D28B17B46}"/>
              </a:ext>
            </a:extLst>
          </p:cNvPr>
          <p:cNvSpPr txBox="1"/>
          <p:nvPr/>
        </p:nvSpPr>
        <p:spPr>
          <a:xfrm>
            <a:off x="254000" y="317500"/>
            <a:ext cx="6718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▶ </a:t>
            </a:r>
            <a:r>
              <a:rPr lang="en-US" altLang="ko-KR" sz="28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Object Detection</a:t>
            </a:r>
            <a:r>
              <a:rPr lang="ko-KR" altLang="en-US" sz="28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에서 </a:t>
            </a:r>
            <a:r>
              <a:rPr lang="en-US" altLang="ko-KR" sz="28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2</a:t>
            </a:r>
            <a:r>
              <a:rPr lang="ko-KR" altLang="en-US" sz="28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가지 방식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AFA7CD-CE9F-47D6-B189-997CFB565B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031"/>
          <a:stretch/>
        </p:blipFill>
        <p:spPr>
          <a:xfrm>
            <a:off x="733425" y="1214437"/>
            <a:ext cx="6000750" cy="14448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01ACCB-CCF8-4D58-BA5D-B89D1A512EB4}"/>
              </a:ext>
            </a:extLst>
          </p:cNvPr>
          <p:cNvSpPr txBox="1"/>
          <p:nvPr/>
        </p:nvSpPr>
        <p:spPr>
          <a:xfrm>
            <a:off x="889000" y="2659320"/>
            <a:ext cx="295910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대표적으로 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R-CNN </a:t>
            </a: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계열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F2BA9C5-1E50-4C81-9BA6-0A41FA73EF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367"/>
          <a:stretch/>
        </p:blipFill>
        <p:spPr>
          <a:xfrm>
            <a:off x="774700" y="3580350"/>
            <a:ext cx="6000750" cy="12366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AE6C73-61C1-4E74-8154-3015CA9430FD}"/>
              </a:ext>
            </a:extLst>
          </p:cNvPr>
          <p:cNvSpPr txBox="1"/>
          <p:nvPr/>
        </p:nvSpPr>
        <p:spPr>
          <a:xfrm>
            <a:off x="889000" y="4645046"/>
            <a:ext cx="295910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대표적으로 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YOLO </a:t>
            </a: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계열</a:t>
            </a:r>
          </a:p>
        </p:txBody>
      </p:sp>
    </p:spTree>
    <p:extLst>
      <p:ext uri="{BB962C8B-B14F-4D97-AF65-F5344CB8AC3E}">
        <p14:creationId xmlns:p14="http://schemas.microsoft.com/office/powerpoint/2010/main" val="2953350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DDD03C-6F1E-4486-AA1E-F26D2957D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800" y="6378575"/>
            <a:ext cx="2743200" cy="365125"/>
          </a:xfrm>
        </p:spPr>
        <p:txBody>
          <a:bodyPr/>
          <a:lstStyle/>
          <a:p>
            <a:fld id="{3B36D46A-7FE3-4E2E-B619-72AAEB1109BA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32DE0B-B837-4E1E-AF77-7A5EED0EA288}"/>
              </a:ext>
            </a:extLst>
          </p:cNvPr>
          <p:cNvSpPr/>
          <p:nvPr/>
        </p:nvSpPr>
        <p:spPr>
          <a:xfrm>
            <a:off x="127000" y="101600"/>
            <a:ext cx="11950700" cy="6616700"/>
          </a:xfrm>
          <a:prstGeom prst="rect">
            <a:avLst/>
          </a:prstGeom>
          <a:noFill/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latin typeface="Arial Nova Light" panose="020B03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34BE71-802B-451E-81D7-C69D28B17B46}"/>
              </a:ext>
            </a:extLst>
          </p:cNvPr>
          <p:cNvSpPr txBox="1"/>
          <p:nvPr/>
        </p:nvSpPr>
        <p:spPr>
          <a:xfrm>
            <a:off x="254000" y="317500"/>
            <a:ext cx="1087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▶ YOLO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(You Only Look One) _ </a:t>
            </a:r>
            <a:r>
              <a:rPr lang="en-US" altLang="ko-KR" sz="2400" b="1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Algorithm Flow</a:t>
            </a:r>
            <a:endParaRPr lang="ko-KR" altLang="en-US" b="1" dirty="0">
              <a:solidFill>
                <a:srgbClr val="0033CC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A7458C-D53F-400C-B127-EF80BC4E0185}"/>
              </a:ext>
            </a:extLst>
          </p:cNvPr>
          <p:cNvSpPr txBox="1"/>
          <p:nvPr/>
        </p:nvSpPr>
        <p:spPr>
          <a:xfrm>
            <a:off x="63500" y="6471812"/>
            <a:ext cx="5796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[ </a:t>
            </a:r>
            <a:r>
              <a:rPr lang="ko-KR" altLang="en-US" sz="1100" dirty="0"/>
              <a:t>출처 </a:t>
            </a:r>
            <a:r>
              <a:rPr lang="en-US" altLang="ko-KR" sz="1100" dirty="0"/>
              <a:t>: </a:t>
            </a:r>
            <a:r>
              <a:rPr lang="en-US" altLang="ko-KR" sz="1100" dirty="0">
                <a:hlinkClick r:id="rId2"/>
              </a:rPr>
              <a:t>https://mickael-k.tistory.com/27</a:t>
            </a:r>
            <a:r>
              <a:rPr lang="en-US" altLang="ko-KR" sz="1200" b="1" dirty="0"/>
              <a:t>] </a:t>
            </a:r>
            <a:endParaRPr lang="ko-KR" altLang="en-US" sz="1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CD3C50-8592-4294-B94E-8A6F6682D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073344"/>
            <a:ext cx="8763000" cy="516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7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DDD03C-6F1E-4486-AA1E-F26D2957D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800" y="6378575"/>
            <a:ext cx="2743200" cy="365125"/>
          </a:xfrm>
        </p:spPr>
        <p:txBody>
          <a:bodyPr/>
          <a:lstStyle/>
          <a:p>
            <a:fld id="{3B36D46A-7FE3-4E2E-B619-72AAEB1109BA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32DE0B-B837-4E1E-AF77-7A5EED0EA288}"/>
              </a:ext>
            </a:extLst>
          </p:cNvPr>
          <p:cNvSpPr/>
          <p:nvPr/>
        </p:nvSpPr>
        <p:spPr>
          <a:xfrm>
            <a:off x="127000" y="101600"/>
            <a:ext cx="11950700" cy="6616700"/>
          </a:xfrm>
          <a:prstGeom prst="rect">
            <a:avLst/>
          </a:prstGeom>
          <a:noFill/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latin typeface="Arial Nova Light" panose="020B03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34BE71-802B-451E-81D7-C69D28B17B46}"/>
              </a:ext>
            </a:extLst>
          </p:cNvPr>
          <p:cNvSpPr txBox="1"/>
          <p:nvPr/>
        </p:nvSpPr>
        <p:spPr>
          <a:xfrm>
            <a:off x="254000" y="317500"/>
            <a:ext cx="1087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▶ YOLO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(You Only Look One) _ </a:t>
            </a:r>
            <a:r>
              <a:rPr lang="en-US" altLang="ko-KR" sz="2400" b="1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Algorithm Flow</a:t>
            </a:r>
            <a:endParaRPr lang="ko-KR" altLang="en-US" b="1" dirty="0">
              <a:solidFill>
                <a:srgbClr val="0033CC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A7458C-D53F-400C-B127-EF80BC4E0185}"/>
              </a:ext>
            </a:extLst>
          </p:cNvPr>
          <p:cNvSpPr txBox="1"/>
          <p:nvPr/>
        </p:nvSpPr>
        <p:spPr>
          <a:xfrm>
            <a:off x="63500" y="6471812"/>
            <a:ext cx="5796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[ </a:t>
            </a:r>
            <a:r>
              <a:rPr lang="ko-KR" altLang="en-US" sz="1100" dirty="0"/>
              <a:t>출처 </a:t>
            </a:r>
            <a:r>
              <a:rPr lang="en-US" altLang="ko-KR" sz="1100" dirty="0"/>
              <a:t>: </a:t>
            </a:r>
            <a:r>
              <a:rPr lang="en-US" altLang="ko-KR" sz="1100" dirty="0">
                <a:hlinkClick r:id="rId2"/>
              </a:rPr>
              <a:t>https://mickael-k.tistory.com/27</a:t>
            </a:r>
            <a:r>
              <a:rPr lang="en-US" altLang="ko-KR" sz="1200" b="1" dirty="0"/>
              <a:t>] </a:t>
            </a:r>
            <a:endParaRPr lang="ko-KR" altLang="en-US" sz="12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263BA22-B544-498E-8AF3-3A6377D28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62" y="934965"/>
            <a:ext cx="8345488" cy="562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66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DDD03C-6F1E-4486-AA1E-F26D2957D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800" y="6378575"/>
            <a:ext cx="2743200" cy="365125"/>
          </a:xfrm>
        </p:spPr>
        <p:txBody>
          <a:bodyPr/>
          <a:lstStyle/>
          <a:p>
            <a:fld id="{3B36D46A-7FE3-4E2E-B619-72AAEB1109BA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32DE0B-B837-4E1E-AF77-7A5EED0EA288}"/>
              </a:ext>
            </a:extLst>
          </p:cNvPr>
          <p:cNvSpPr/>
          <p:nvPr/>
        </p:nvSpPr>
        <p:spPr>
          <a:xfrm>
            <a:off x="127000" y="101600"/>
            <a:ext cx="11950700" cy="6616700"/>
          </a:xfrm>
          <a:prstGeom prst="rect">
            <a:avLst/>
          </a:prstGeom>
          <a:noFill/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latin typeface="Arial Nova Light" panose="020B03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34BE71-802B-451E-81D7-C69D28B17B46}"/>
              </a:ext>
            </a:extLst>
          </p:cNvPr>
          <p:cNvSpPr txBox="1"/>
          <p:nvPr/>
        </p:nvSpPr>
        <p:spPr>
          <a:xfrm>
            <a:off x="254000" y="317500"/>
            <a:ext cx="1087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▶ YOLO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(You Only Look One) _ </a:t>
            </a:r>
            <a:r>
              <a:rPr lang="en-US" altLang="ko-KR" sz="2400" b="1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Algorithm Flow</a:t>
            </a:r>
            <a:endParaRPr lang="ko-KR" altLang="en-US" b="1" dirty="0">
              <a:solidFill>
                <a:srgbClr val="0033CC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A7458C-D53F-400C-B127-EF80BC4E0185}"/>
              </a:ext>
            </a:extLst>
          </p:cNvPr>
          <p:cNvSpPr txBox="1"/>
          <p:nvPr/>
        </p:nvSpPr>
        <p:spPr>
          <a:xfrm>
            <a:off x="63500" y="6471812"/>
            <a:ext cx="5796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[ </a:t>
            </a:r>
            <a:r>
              <a:rPr lang="ko-KR" altLang="en-US" sz="1100" dirty="0"/>
              <a:t>출처 </a:t>
            </a:r>
            <a:r>
              <a:rPr lang="en-US" altLang="ko-KR" sz="1100" dirty="0"/>
              <a:t>: </a:t>
            </a:r>
            <a:r>
              <a:rPr lang="en-US" altLang="ko-KR" sz="1100" dirty="0">
                <a:hlinkClick r:id="rId2"/>
              </a:rPr>
              <a:t>https://mickael-k.tistory.com/27</a:t>
            </a:r>
            <a:r>
              <a:rPr lang="en-US" altLang="ko-KR" sz="1200" b="1" dirty="0"/>
              <a:t>] </a:t>
            </a:r>
            <a:endParaRPr lang="ko-KR" altLang="en-US" sz="1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A20FEF-5347-418F-87CD-731747290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3" y="1030184"/>
            <a:ext cx="7850187" cy="534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40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DDD03C-6F1E-4486-AA1E-F26D2957D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800" y="6378575"/>
            <a:ext cx="2743200" cy="365125"/>
          </a:xfrm>
        </p:spPr>
        <p:txBody>
          <a:bodyPr/>
          <a:lstStyle/>
          <a:p>
            <a:fld id="{3B36D46A-7FE3-4E2E-B619-72AAEB1109BA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32DE0B-B837-4E1E-AF77-7A5EED0EA288}"/>
              </a:ext>
            </a:extLst>
          </p:cNvPr>
          <p:cNvSpPr/>
          <p:nvPr/>
        </p:nvSpPr>
        <p:spPr>
          <a:xfrm>
            <a:off x="127000" y="101600"/>
            <a:ext cx="11950700" cy="6616700"/>
          </a:xfrm>
          <a:prstGeom prst="rect">
            <a:avLst/>
          </a:prstGeom>
          <a:noFill/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latin typeface="Arial Nova Light" panose="020B03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34BE71-802B-451E-81D7-C69D28B17B46}"/>
              </a:ext>
            </a:extLst>
          </p:cNvPr>
          <p:cNvSpPr txBox="1"/>
          <p:nvPr/>
        </p:nvSpPr>
        <p:spPr>
          <a:xfrm>
            <a:off x="254000" y="317500"/>
            <a:ext cx="1087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▶ YOLO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(You Only Look One) _ </a:t>
            </a:r>
            <a:r>
              <a:rPr lang="en-US" altLang="ko-KR" sz="2400" b="1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Algorithm Flow</a:t>
            </a:r>
            <a:endParaRPr lang="ko-KR" altLang="en-US" b="1" dirty="0">
              <a:solidFill>
                <a:srgbClr val="0033CC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A7458C-D53F-400C-B127-EF80BC4E0185}"/>
              </a:ext>
            </a:extLst>
          </p:cNvPr>
          <p:cNvSpPr txBox="1"/>
          <p:nvPr/>
        </p:nvSpPr>
        <p:spPr>
          <a:xfrm>
            <a:off x="63500" y="6471812"/>
            <a:ext cx="5796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[ </a:t>
            </a:r>
            <a:r>
              <a:rPr lang="ko-KR" altLang="en-US" sz="1100" dirty="0"/>
              <a:t>출처 </a:t>
            </a:r>
            <a:r>
              <a:rPr lang="en-US" altLang="ko-KR" sz="1100" dirty="0"/>
              <a:t>: </a:t>
            </a:r>
            <a:r>
              <a:rPr lang="en-US" altLang="ko-KR" sz="1100" dirty="0">
                <a:hlinkClick r:id="rId2"/>
              </a:rPr>
              <a:t>https://mickael-k.tistory.com/27</a:t>
            </a:r>
            <a:r>
              <a:rPr lang="en-US" altLang="ko-KR" sz="1200" b="1" dirty="0"/>
              <a:t>] </a:t>
            </a:r>
            <a:endParaRPr lang="ko-KR" altLang="en-US" sz="12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C1B85A-78EC-4766-ADE5-7A4C092A8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1056620"/>
            <a:ext cx="8242300" cy="531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936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DDD03C-6F1E-4486-AA1E-F26D2957D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800" y="6378575"/>
            <a:ext cx="2743200" cy="365125"/>
          </a:xfrm>
        </p:spPr>
        <p:txBody>
          <a:bodyPr/>
          <a:lstStyle/>
          <a:p>
            <a:fld id="{3B36D46A-7FE3-4E2E-B619-72AAEB1109BA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32DE0B-B837-4E1E-AF77-7A5EED0EA288}"/>
              </a:ext>
            </a:extLst>
          </p:cNvPr>
          <p:cNvSpPr/>
          <p:nvPr/>
        </p:nvSpPr>
        <p:spPr>
          <a:xfrm>
            <a:off x="127000" y="101600"/>
            <a:ext cx="11950700" cy="6616700"/>
          </a:xfrm>
          <a:prstGeom prst="rect">
            <a:avLst/>
          </a:prstGeom>
          <a:noFill/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latin typeface="Arial Nova Light" panose="020B03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34BE71-802B-451E-81D7-C69D28B17B46}"/>
              </a:ext>
            </a:extLst>
          </p:cNvPr>
          <p:cNvSpPr txBox="1"/>
          <p:nvPr/>
        </p:nvSpPr>
        <p:spPr>
          <a:xfrm>
            <a:off x="254000" y="317500"/>
            <a:ext cx="1087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▶ YOLO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(You Only Look One) _ </a:t>
            </a:r>
            <a:r>
              <a:rPr lang="en-US" altLang="ko-KR" sz="2400" b="1" dirty="0">
                <a:solidFill>
                  <a:srgbClr val="0033C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Algorithm Flow</a:t>
            </a:r>
            <a:endParaRPr lang="ko-KR" altLang="en-US" b="1" dirty="0">
              <a:solidFill>
                <a:srgbClr val="0033CC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A7458C-D53F-400C-B127-EF80BC4E0185}"/>
              </a:ext>
            </a:extLst>
          </p:cNvPr>
          <p:cNvSpPr txBox="1"/>
          <p:nvPr/>
        </p:nvSpPr>
        <p:spPr>
          <a:xfrm>
            <a:off x="63500" y="6471812"/>
            <a:ext cx="5796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[ </a:t>
            </a:r>
            <a:r>
              <a:rPr lang="ko-KR" altLang="en-US" sz="1100" dirty="0"/>
              <a:t>출처 </a:t>
            </a:r>
            <a:r>
              <a:rPr lang="en-US" altLang="ko-KR" sz="1100" dirty="0"/>
              <a:t>: </a:t>
            </a:r>
            <a:r>
              <a:rPr lang="en-US" altLang="ko-KR" sz="1100" dirty="0">
                <a:hlinkClick r:id="rId2"/>
              </a:rPr>
              <a:t>https://mickael-k.tistory.com/27</a:t>
            </a:r>
            <a:r>
              <a:rPr lang="en-US" altLang="ko-KR" sz="1200" b="1" dirty="0"/>
              <a:t>] </a:t>
            </a:r>
            <a:endParaRPr lang="ko-KR" altLang="en-US" sz="1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7C7FA6-5696-45BF-830F-ECC2204353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9285"/>
          <a:stretch/>
        </p:blipFill>
        <p:spPr>
          <a:xfrm>
            <a:off x="746125" y="1068388"/>
            <a:ext cx="9277350" cy="23270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20755FB-E163-4BEE-8D0B-D084760194F7}"/>
              </a:ext>
            </a:extLst>
          </p:cNvPr>
          <p:cNvSpPr/>
          <p:nvPr/>
        </p:nvSpPr>
        <p:spPr>
          <a:xfrm>
            <a:off x="5676900" y="3959502"/>
            <a:ext cx="1663700" cy="38440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NMS </a:t>
            </a:r>
            <a:r>
              <a:rPr lang="ko-KR" altLang="en-US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적용 예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▶</a:t>
            </a:r>
            <a:endParaRPr lang="en-US" altLang="ko-KR" sz="14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9769053-3B19-4CC0-957E-34B2252947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542"/>
          <a:stretch/>
        </p:blipFill>
        <p:spPr>
          <a:xfrm>
            <a:off x="746125" y="1405059"/>
            <a:ext cx="8423275" cy="14681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8F2B14-DFF3-4CE1-ABEA-165758A27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3100" y="2469818"/>
            <a:ext cx="4692547" cy="415958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003DC96-0B99-4204-A582-F9F88D2511F1}"/>
              </a:ext>
            </a:extLst>
          </p:cNvPr>
          <p:cNvSpPr/>
          <p:nvPr/>
        </p:nvSpPr>
        <p:spPr>
          <a:xfrm>
            <a:off x="746125" y="3056167"/>
            <a:ext cx="5796797" cy="8960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하나의 오브젝트에 대해 경계박스가 겹치는 경우 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그 중에서 신뢰도가 가장 높은 것 하나만 남기고 나머지는 모두 지우는 기법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844B17-0FCD-4B88-8CE2-AAA910B2E476}"/>
              </a:ext>
            </a:extLst>
          </p:cNvPr>
          <p:cNvSpPr/>
          <p:nvPr/>
        </p:nvSpPr>
        <p:spPr>
          <a:xfrm>
            <a:off x="784225" y="1638300"/>
            <a:ext cx="561975" cy="2540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58A8B46-39DC-486F-9E81-6E6FF7F107BE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06400" y="1765300"/>
            <a:ext cx="377825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D84220D-56E5-46DE-B1C8-758FCCF04C9C}"/>
              </a:ext>
            </a:extLst>
          </p:cNvPr>
          <p:cNvCxnSpPr/>
          <p:nvPr/>
        </p:nvCxnSpPr>
        <p:spPr>
          <a:xfrm>
            <a:off x="406400" y="1765300"/>
            <a:ext cx="0" cy="16637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9B13D7E-6338-426A-B078-637EE4DD1E1F}"/>
              </a:ext>
            </a:extLst>
          </p:cNvPr>
          <p:cNvCxnSpPr/>
          <p:nvPr/>
        </p:nvCxnSpPr>
        <p:spPr>
          <a:xfrm>
            <a:off x="406400" y="3429000"/>
            <a:ext cx="377825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50AD3C8E-2140-458B-B8AE-58428369C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225" y="4682495"/>
            <a:ext cx="1628775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472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DDD03C-6F1E-4486-AA1E-F26D2957D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800" y="6378575"/>
            <a:ext cx="2743200" cy="365125"/>
          </a:xfrm>
        </p:spPr>
        <p:txBody>
          <a:bodyPr/>
          <a:lstStyle/>
          <a:p>
            <a:fld id="{3B36D46A-7FE3-4E2E-B619-72AAEB1109BA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32DE0B-B837-4E1E-AF77-7A5EED0EA288}"/>
              </a:ext>
            </a:extLst>
          </p:cNvPr>
          <p:cNvSpPr/>
          <p:nvPr/>
        </p:nvSpPr>
        <p:spPr>
          <a:xfrm>
            <a:off x="127000" y="101600"/>
            <a:ext cx="11950700" cy="6616700"/>
          </a:xfrm>
          <a:prstGeom prst="rect">
            <a:avLst/>
          </a:prstGeom>
          <a:noFill/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latin typeface="Arial Nova Light" panose="020B03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34BE71-802B-451E-81D7-C69D28B17B46}"/>
              </a:ext>
            </a:extLst>
          </p:cNvPr>
          <p:cNvSpPr txBox="1"/>
          <p:nvPr/>
        </p:nvSpPr>
        <p:spPr>
          <a:xfrm>
            <a:off x="254000" y="317500"/>
            <a:ext cx="1087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▶ YOLOv3</a:t>
            </a:r>
            <a:endParaRPr lang="ko-KR" altLang="en-US" b="1" dirty="0">
              <a:solidFill>
                <a:srgbClr val="0033CC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C9CF93-4B7C-4710-B5E4-C607CFCAB3DE}"/>
              </a:ext>
            </a:extLst>
          </p:cNvPr>
          <p:cNvSpPr txBox="1"/>
          <p:nvPr/>
        </p:nvSpPr>
        <p:spPr>
          <a:xfrm>
            <a:off x="450235" y="1178799"/>
            <a:ext cx="5049003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YOLO</a:t>
            </a: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의 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Loss function</a:t>
            </a: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과 관련된 부분은 아래 링크를 참조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b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en-US" altLang="ko-KR" sz="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b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en-US" altLang="ko-KR" sz="1100" dirty="0">
                <a:hlinkClick r:id="rId2"/>
              </a:rPr>
              <a:t>https://goodgodgd.github.io/ian-lecture/archivers/det-loss-and-log</a:t>
            </a:r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1026" name="Picture 2" descr="yolov3-micro-architecture">
            <a:extLst>
              <a:ext uri="{FF2B5EF4-FFF2-40B4-BE49-F238E27FC236}">
                <a16:creationId xmlns:a16="http://schemas.microsoft.com/office/drawing/2014/main" id="{88138108-B11B-465C-8AE6-F1AD80E33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100" y="1178799"/>
            <a:ext cx="6600826" cy="5199776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0B595A4-5F9B-4323-BA35-FF1A57E8B010}"/>
              </a:ext>
            </a:extLst>
          </p:cNvPr>
          <p:cNvSpPr/>
          <p:nvPr/>
        </p:nvSpPr>
        <p:spPr>
          <a:xfrm>
            <a:off x="3467100" y="6032273"/>
            <a:ext cx="2032138" cy="38209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YOLOv3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세부 구조 ▶</a:t>
            </a:r>
            <a:endParaRPr lang="en-US" altLang="ko-KR" sz="14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2861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DDD03C-6F1E-4486-AA1E-F26D2957D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800" y="6378575"/>
            <a:ext cx="2743200" cy="365125"/>
          </a:xfrm>
        </p:spPr>
        <p:txBody>
          <a:bodyPr/>
          <a:lstStyle/>
          <a:p>
            <a:fld id="{3B36D46A-7FE3-4E2E-B619-72AAEB1109BA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32DE0B-B837-4E1E-AF77-7A5EED0EA288}"/>
              </a:ext>
            </a:extLst>
          </p:cNvPr>
          <p:cNvSpPr/>
          <p:nvPr/>
        </p:nvSpPr>
        <p:spPr>
          <a:xfrm>
            <a:off x="127000" y="101600"/>
            <a:ext cx="11950700" cy="6616700"/>
          </a:xfrm>
          <a:prstGeom prst="rect">
            <a:avLst/>
          </a:prstGeom>
          <a:noFill/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latin typeface="Arial Nova Light" panose="020B03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34BE71-802B-451E-81D7-C69D28B17B46}"/>
              </a:ext>
            </a:extLst>
          </p:cNvPr>
          <p:cNvSpPr txBox="1"/>
          <p:nvPr/>
        </p:nvSpPr>
        <p:spPr>
          <a:xfrm>
            <a:off x="254000" y="317500"/>
            <a:ext cx="1087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▶ YOLOv3 _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DarkNet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실행</a:t>
            </a:r>
            <a:endParaRPr lang="ko-KR" altLang="en-US" sz="1400" b="1" dirty="0">
              <a:solidFill>
                <a:srgbClr val="0033CC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4E32CF-0AC8-4891-9FB1-BD8ABF7311A8}"/>
              </a:ext>
            </a:extLst>
          </p:cNvPr>
          <p:cNvSpPr txBox="1"/>
          <p:nvPr/>
        </p:nvSpPr>
        <p:spPr>
          <a:xfrm>
            <a:off x="676233" y="991220"/>
            <a:ext cx="7858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[1] </a:t>
            </a:r>
            <a:r>
              <a:rPr lang="en-US" altLang="ko-KR" b="1" dirty="0" err="1"/>
              <a:t>Darknet</a:t>
            </a:r>
            <a:r>
              <a:rPr lang="en-US" altLang="ko-KR" b="1" dirty="0"/>
              <a:t> </a:t>
            </a:r>
            <a:r>
              <a:rPr lang="ko-KR" altLang="en-US" b="1" dirty="0"/>
              <a:t>설치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15612-FDB9-453A-9F83-0C4D8DF5AA4F}"/>
              </a:ext>
            </a:extLst>
          </p:cNvPr>
          <p:cNvSpPr txBox="1"/>
          <p:nvPr/>
        </p:nvSpPr>
        <p:spPr>
          <a:xfrm>
            <a:off x="836390" y="1782447"/>
            <a:ext cx="9256710" cy="830997"/>
          </a:xfrm>
          <a:prstGeom prst="rect">
            <a:avLst/>
          </a:prstGeom>
          <a:solidFill>
            <a:srgbClr val="300A2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66FF33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mkdir</a:t>
            </a:r>
            <a:r>
              <a:rPr lang="en-US" altLang="ko-KR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 ~/</a:t>
            </a:r>
            <a:r>
              <a:rPr lang="en-US" altLang="ko-KR" sz="12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Draknet</a:t>
            </a:r>
            <a:endParaRPr lang="en-US" altLang="ko-KR" sz="1200" spc="-1" dirty="0">
              <a:solidFill>
                <a:schemeClr val="bg1"/>
              </a:solidFill>
              <a:latin typeface="Arial"/>
            </a:endParaRPr>
          </a:p>
          <a:p>
            <a:r>
              <a:rPr lang="en-US" altLang="ko-KR" sz="1200" b="1" dirty="0">
                <a:solidFill>
                  <a:srgbClr val="66FF33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 cd ~/</a:t>
            </a:r>
            <a:r>
              <a:rPr lang="en-US" altLang="ko-KR" sz="12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Draknet</a:t>
            </a:r>
            <a:endParaRPr lang="en-US" altLang="ko-KR" sz="12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ko-KR" sz="1200" b="1" dirty="0">
                <a:solidFill>
                  <a:srgbClr val="66FF33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git</a:t>
            </a:r>
            <a:r>
              <a:rPr lang="en-US" altLang="ko-KR" sz="1200" b="1" spc="-1" dirty="0">
                <a:solidFill>
                  <a:schemeClr val="bg1"/>
                </a:solidFill>
                <a:latin typeface="Consolas"/>
                <a:ea typeface="맑은 고딕"/>
              </a:rPr>
              <a:t> clone https://github.com/pjreddie/darknet.git</a:t>
            </a:r>
          </a:p>
          <a:p>
            <a:r>
              <a:rPr lang="en-US" altLang="ko-KR" sz="1200" b="1" dirty="0">
                <a:solidFill>
                  <a:srgbClr val="66FF33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 cd </a:t>
            </a:r>
            <a:r>
              <a:rPr lang="en-US" altLang="ko-KR" sz="12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darknet</a:t>
            </a:r>
            <a:endParaRPr lang="en-US" altLang="ko-KR" sz="12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A280DA-34B2-4305-A5D6-4289C0935FF9}"/>
              </a:ext>
            </a:extLst>
          </p:cNvPr>
          <p:cNvSpPr txBox="1"/>
          <p:nvPr/>
        </p:nvSpPr>
        <p:spPr>
          <a:xfrm>
            <a:off x="798290" y="1483151"/>
            <a:ext cx="3429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① </a:t>
            </a:r>
            <a:r>
              <a:rPr lang="en-US" altLang="ko-KR" sz="1200" dirty="0" err="1"/>
              <a:t>Darknet</a:t>
            </a:r>
            <a:r>
              <a:rPr lang="en-US" altLang="ko-KR" sz="1200" dirty="0"/>
              <a:t> </a:t>
            </a:r>
            <a:r>
              <a:rPr lang="ko-KR" altLang="en-US" sz="1200" dirty="0"/>
              <a:t>소스코드를 </a:t>
            </a:r>
            <a:r>
              <a:rPr lang="en-US" altLang="ko-KR" sz="1200" dirty="0" err="1"/>
              <a:t>Github</a:t>
            </a:r>
            <a:r>
              <a:rPr lang="ko-KR" altLang="en-US" sz="1200" dirty="0"/>
              <a:t>에서 다운로드한다</a:t>
            </a:r>
            <a:r>
              <a:rPr lang="en-US" altLang="ko-KR" sz="1200" dirty="0"/>
              <a:t>.</a:t>
            </a:r>
            <a:endParaRPr lang="ko-KR" altLang="en-US" sz="1000" dirty="0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9AA2E-7F57-4DB7-857C-153FFC1755C2}"/>
              </a:ext>
            </a:extLst>
          </p:cNvPr>
          <p:cNvSpPr txBox="1"/>
          <p:nvPr/>
        </p:nvSpPr>
        <p:spPr>
          <a:xfrm>
            <a:off x="798290" y="2812475"/>
            <a:ext cx="6667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② </a:t>
            </a:r>
            <a:r>
              <a:rPr lang="en-US" altLang="ko-KR" sz="1200" dirty="0" err="1"/>
              <a:t>Makefile</a:t>
            </a:r>
            <a:r>
              <a:rPr lang="ko-KR" altLang="en-US" sz="1200" dirty="0"/>
              <a:t>을 </a:t>
            </a:r>
            <a:r>
              <a:rPr lang="en-US" altLang="ko-KR" sz="1200" dirty="0" err="1"/>
              <a:t>gedit</a:t>
            </a:r>
            <a:r>
              <a:rPr lang="ko-KR" altLang="en-US" sz="1200" dirty="0"/>
              <a:t>으로 열어서 아래와 같이 수정 </a:t>
            </a:r>
            <a:r>
              <a:rPr lang="en-US" altLang="ko-KR" sz="1200" dirty="0"/>
              <a:t>_ </a:t>
            </a:r>
            <a:r>
              <a:rPr lang="en-US" altLang="ko-KR" sz="1200" dirty="0">
                <a:solidFill>
                  <a:srgbClr val="FF0000"/>
                </a:solidFill>
              </a:rPr>
              <a:t>Jetson TX2</a:t>
            </a:r>
            <a:r>
              <a:rPr lang="ko-KR" altLang="en-US" sz="1200" dirty="0">
                <a:solidFill>
                  <a:srgbClr val="FF0000"/>
                </a:solidFill>
              </a:rPr>
              <a:t>의 </a:t>
            </a:r>
            <a:r>
              <a:rPr lang="en-US" altLang="ko-KR" sz="1200" dirty="0">
                <a:solidFill>
                  <a:srgbClr val="FF0000"/>
                </a:solidFill>
              </a:rPr>
              <a:t>CUDA </a:t>
            </a:r>
            <a:r>
              <a:rPr lang="ko-KR" altLang="en-US" sz="1200" dirty="0">
                <a:solidFill>
                  <a:srgbClr val="FF0000"/>
                </a:solidFill>
              </a:rPr>
              <a:t>아키텍처는 </a:t>
            </a:r>
            <a:r>
              <a:rPr lang="en-US" altLang="ko-KR" sz="1200" dirty="0">
                <a:solidFill>
                  <a:srgbClr val="FF0000"/>
                </a:solidFill>
              </a:rPr>
              <a:t>“62” </a:t>
            </a:r>
            <a:r>
              <a:rPr lang="ko-KR" altLang="en-US" sz="1200" dirty="0"/>
              <a:t>이다</a:t>
            </a:r>
            <a:r>
              <a:rPr lang="en-US" altLang="ko-KR" sz="12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258AA6-FFD2-45E2-A8B6-7E53BEB9A046}"/>
              </a:ext>
            </a:extLst>
          </p:cNvPr>
          <p:cNvSpPr txBox="1"/>
          <p:nvPr/>
        </p:nvSpPr>
        <p:spPr>
          <a:xfrm>
            <a:off x="836390" y="3089474"/>
            <a:ext cx="9256710" cy="276999"/>
          </a:xfrm>
          <a:prstGeom prst="rect">
            <a:avLst/>
          </a:prstGeom>
          <a:solidFill>
            <a:srgbClr val="300A2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66FF33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gedit</a:t>
            </a:r>
            <a:r>
              <a:rPr lang="en-US" altLang="ko-KR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Makefile</a:t>
            </a:r>
            <a:endParaRPr lang="en-US" altLang="ko-KR" sz="1200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819693-2448-459A-8486-F9CFC03EAEE6}"/>
              </a:ext>
            </a:extLst>
          </p:cNvPr>
          <p:cNvSpPr txBox="1"/>
          <p:nvPr/>
        </p:nvSpPr>
        <p:spPr>
          <a:xfrm>
            <a:off x="798290" y="3366473"/>
            <a:ext cx="3089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▶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참조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rPr>
              <a:t>: https://developer.nvidia.com/cuda-gpus)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D8D31A4B-0683-43FF-A28C-5142B0845440}"/>
              </a:ext>
            </a:extLst>
          </p:cNvPr>
          <p:cNvPicPr/>
          <p:nvPr/>
        </p:nvPicPr>
        <p:blipFill>
          <a:blip r:embed="rId2"/>
          <a:srcRect t="16151"/>
          <a:stretch/>
        </p:blipFill>
        <p:spPr>
          <a:xfrm>
            <a:off x="1159158" y="4188562"/>
            <a:ext cx="1530569" cy="1319981"/>
          </a:xfrm>
          <a:prstGeom prst="rect">
            <a:avLst/>
          </a:prstGeom>
          <a:ln>
            <a:noFill/>
          </a:ln>
        </p:spPr>
      </p:pic>
      <p:sp>
        <p:nvSpPr>
          <p:cNvPr id="15" name="CustomShape 6">
            <a:extLst>
              <a:ext uri="{FF2B5EF4-FFF2-40B4-BE49-F238E27FC236}">
                <a16:creationId xmlns:a16="http://schemas.microsoft.com/office/drawing/2014/main" id="{CC1FDBCE-BE72-42C9-9F8D-B66B856A3E21}"/>
              </a:ext>
            </a:extLst>
          </p:cNvPr>
          <p:cNvSpPr/>
          <p:nvPr/>
        </p:nvSpPr>
        <p:spPr>
          <a:xfrm>
            <a:off x="3127862" y="3889693"/>
            <a:ext cx="6805080" cy="1917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FF0000"/>
                </a:solidFill>
                <a:latin typeface="Consolas"/>
                <a:ea typeface="맑은 고딕"/>
              </a:rPr>
              <a:t>GPU=1</a:t>
            </a: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FF0000"/>
                </a:solidFill>
                <a:latin typeface="Consolas"/>
                <a:ea typeface="맑은 고딕"/>
              </a:rPr>
              <a:t>CUDNN=1</a:t>
            </a: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FF0000"/>
                </a:solidFill>
                <a:latin typeface="Consolas"/>
                <a:ea typeface="맑은 고딕"/>
              </a:rPr>
              <a:t>OPENCV=1</a:t>
            </a: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000000"/>
                </a:solidFill>
                <a:latin typeface="Consolas"/>
                <a:ea typeface="맑은 고딕"/>
              </a:rPr>
              <a:t>OPENMP=0</a:t>
            </a: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000000"/>
                </a:solidFill>
                <a:latin typeface="Consolas"/>
                <a:ea typeface="맑은 고딕"/>
              </a:rPr>
              <a:t>DEBUG=0</a:t>
            </a: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FF0000"/>
                </a:solidFill>
                <a:latin typeface="Consolas"/>
                <a:ea typeface="맑은 고딕"/>
              </a:rPr>
              <a:t>ARCH= -</a:t>
            </a:r>
            <a:r>
              <a:rPr lang="en-US" sz="1000" b="0" strike="noStrike" spc="-1" dirty="0" err="1">
                <a:solidFill>
                  <a:srgbClr val="FF0000"/>
                </a:solidFill>
                <a:latin typeface="Consolas"/>
                <a:ea typeface="맑은 고딕"/>
              </a:rPr>
              <a:t>gencode</a:t>
            </a:r>
            <a:r>
              <a:rPr lang="en-US" sz="1000" b="0" strike="noStrike" spc="-1" dirty="0">
                <a:solidFill>
                  <a:srgbClr val="FF0000"/>
                </a:solidFill>
                <a:latin typeface="Consolas"/>
                <a:ea typeface="맑은 고딕"/>
              </a:rPr>
              <a:t> arch=compute_62,code=[sm_62,compute_62]</a:t>
            </a: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000000"/>
                </a:solidFill>
                <a:latin typeface="Consolas"/>
                <a:ea typeface="맑은 고딕"/>
              </a:rPr>
              <a:t>#ARCH= -</a:t>
            </a:r>
            <a:r>
              <a:rPr lang="en-US" sz="1000" b="0" strike="noStrike" spc="-1" dirty="0" err="1">
                <a:solidFill>
                  <a:srgbClr val="000000"/>
                </a:solidFill>
                <a:latin typeface="Consolas"/>
                <a:ea typeface="맑은 고딕"/>
              </a:rPr>
              <a:t>gencode</a:t>
            </a:r>
            <a:r>
              <a:rPr lang="en-US" sz="1000" b="0" strike="noStrike" spc="-1" dirty="0">
                <a:solidFill>
                  <a:srgbClr val="000000"/>
                </a:solidFill>
                <a:latin typeface="Consolas"/>
                <a:ea typeface="맑은 고딕"/>
              </a:rPr>
              <a:t> arch=compute_30,code=sm_30 \</a:t>
            </a: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000000"/>
                </a:solidFill>
                <a:latin typeface="Consolas"/>
                <a:ea typeface="맑은 고딕"/>
              </a:rPr>
              <a:t>#      -</a:t>
            </a:r>
            <a:r>
              <a:rPr lang="en-US" sz="1000" b="0" strike="noStrike" spc="-1" dirty="0" err="1">
                <a:solidFill>
                  <a:srgbClr val="000000"/>
                </a:solidFill>
                <a:latin typeface="Consolas"/>
                <a:ea typeface="맑은 고딕"/>
              </a:rPr>
              <a:t>gencode</a:t>
            </a:r>
            <a:r>
              <a:rPr lang="en-US" sz="1000" b="0" strike="noStrike" spc="-1" dirty="0">
                <a:solidFill>
                  <a:srgbClr val="000000"/>
                </a:solidFill>
                <a:latin typeface="Consolas"/>
                <a:ea typeface="맑은 고딕"/>
              </a:rPr>
              <a:t> arch=compute_35,code=sm_35 \</a:t>
            </a: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000000"/>
                </a:solidFill>
                <a:latin typeface="Consolas"/>
                <a:ea typeface="맑은 고딕"/>
              </a:rPr>
              <a:t>#      -</a:t>
            </a:r>
            <a:r>
              <a:rPr lang="en-US" sz="1000" b="0" strike="noStrike" spc="-1" dirty="0" err="1">
                <a:solidFill>
                  <a:srgbClr val="000000"/>
                </a:solidFill>
                <a:latin typeface="Consolas"/>
                <a:ea typeface="맑은 고딕"/>
              </a:rPr>
              <a:t>gencode</a:t>
            </a:r>
            <a:r>
              <a:rPr lang="en-US" sz="1000" b="0" strike="noStrike" spc="-1" dirty="0">
                <a:solidFill>
                  <a:srgbClr val="000000"/>
                </a:solidFill>
                <a:latin typeface="Consolas"/>
                <a:ea typeface="맑은 고딕"/>
              </a:rPr>
              <a:t> arch=compute_50,code=[sm_50,compute_50] \</a:t>
            </a: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000000"/>
                </a:solidFill>
                <a:latin typeface="Consolas"/>
                <a:ea typeface="맑은 고딕"/>
              </a:rPr>
              <a:t>#      -</a:t>
            </a:r>
            <a:r>
              <a:rPr lang="en-US" sz="1000" b="0" strike="noStrike" spc="-1" dirty="0" err="1">
                <a:solidFill>
                  <a:srgbClr val="000000"/>
                </a:solidFill>
                <a:latin typeface="Consolas"/>
                <a:ea typeface="맑은 고딕"/>
              </a:rPr>
              <a:t>gencode</a:t>
            </a:r>
            <a:r>
              <a:rPr lang="en-US" sz="1000" b="0" strike="noStrike" spc="-1" dirty="0">
                <a:solidFill>
                  <a:srgbClr val="000000"/>
                </a:solidFill>
                <a:latin typeface="Consolas"/>
                <a:ea typeface="맑은 고딕"/>
              </a:rPr>
              <a:t> arch=compute_52,code=[sm_52,compute_52]</a:t>
            </a: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000000"/>
                </a:solidFill>
                <a:latin typeface="Consolas"/>
                <a:ea typeface="맑은 고딕"/>
              </a:rPr>
              <a:t>#      -</a:t>
            </a:r>
            <a:r>
              <a:rPr lang="en-US" sz="1000" b="0" strike="noStrike" spc="-1" dirty="0" err="1">
                <a:solidFill>
                  <a:srgbClr val="000000"/>
                </a:solidFill>
                <a:latin typeface="Consolas"/>
                <a:ea typeface="맑은 고딕"/>
              </a:rPr>
              <a:t>gencode</a:t>
            </a:r>
            <a:r>
              <a:rPr lang="en-US" sz="1000" b="0" strike="noStrike" spc="-1" dirty="0">
                <a:solidFill>
                  <a:srgbClr val="000000"/>
                </a:solidFill>
                <a:latin typeface="Consolas"/>
                <a:ea typeface="맑은 고딕"/>
              </a:rPr>
              <a:t> arch=compute_20,code=[sm_20,sm_21] \ This one is deprecated?</a:t>
            </a:r>
            <a:endParaRPr lang="en-US" sz="1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5257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DDD03C-6F1E-4486-AA1E-F26D2957D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800" y="6378575"/>
            <a:ext cx="2743200" cy="365125"/>
          </a:xfrm>
        </p:spPr>
        <p:txBody>
          <a:bodyPr/>
          <a:lstStyle/>
          <a:p>
            <a:fld id="{3B36D46A-7FE3-4E2E-B619-72AAEB1109BA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32DE0B-B837-4E1E-AF77-7A5EED0EA288}"/>
              </a:ext>
            </a:extLst>
          </p:cNvPr>
          <p:cNvSpPr/>
          <p:nvPr/>
        </p:nvSpPr>
        <p:spPr>
          <a:xfrm>
            <a:off x="127000" y="101600"/>
            <a:ext cx="11950700" cy="6616700"/>
          </a:xfrm>
          <a:prstGeom prst="rect">
            <a:avLst/>
          </a:prstGeom>
          <a:noFill/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latin typeface="Arial Nova Light" panose="020B03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87B261-A708-4C72-8D79-6ED907AD6527}"/>
              </a:ext>
            </a:extLst>
          </p:cNvPr>
          <p:cNvSpPr txBox="1"/>
          <p:nvPr/>
        </p:nvSpPr>
        <p:spPr>
          <a:xfrm>
            <a:off x="320633" y="991220"/>
            <a:ext cx="7858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[1] </a:t>
            </a:r>
            <a:r>
              <a:rPr lang="en-US" altLang="ko-KR" b="1" dirty="0" err="1"/>
              <a:t>Darknet</a:t>
            </a:r>
            <a:r>
              <a:rPr lang="en-US" altLang="ko-KR" b="1" dirty="0"/>
              <a:t> </a:t>
            </a:r>
            <a:r>
              <a:rPr lang="ko-KR" altLang="en-US" b="1" dirty="0"/>
              <a:t>설치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6DE744-151A-43FF-A375-AB22D795DE40}"/>
              </a:ext>
            </a:extLst>
          </p:cNvPr>
          <p:cNvSpPr txBox="1"/>
          <p:nvPr/>
        </p:nvSpPr>
        <p:spPr>
          <a:xfrm>
            <a:off x="480790" y="1782447"/>
            <a:ext cx="9256710" cy="461665"/>
          </a:xfrm>
          <a:prstGeom prst="rect">
            <a:avLst/>
          </a:prstGeom>
          <a:solidFill>
            <a:srgbClr val="300A2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66FF33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 make</a:t>
            </a:r>
            <a:r>
              <a:rPr lang="ko-KR" altLang="en-US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–j4</a:t>
            </a:r>
          </a:p>
          <a:p>
            <a:r>
              <a:rPr lang="en-US" altLang="ko-KR" sz="1200" b="1" dirty="0">
                <a:solidFill>
                  <a:srgbClr val="66FF33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sudo</a:t>
            </a:r>
            <a:r>
              <a:rPr lang="en-US" altLang="ko-KR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ldconfig</a:t>
            </a:r>
            <a:endParaRPr lang="en-US" altLang="ko-KR" sz="12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619995-8F3D-44FF-A2A3-C76231E7B113}"/>
              </a:ext>
            </a:extLst>
          </p:cNvPr>
          <p:cNvSpPr txBox="1"/>
          <p:nvPr/>
        </p:nvSpPr>
        <p:spPr>
          <a:xfrm>
            <a:off x="442690" y="1483151"/>
            <a:ext cx="3898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③ </a:t>
            </a:r>
            <a:r>
              <a:rPr lang="en-US" altLang="ko-KR" sz="1200" dirty="0"/>
              <a:t>Make </a:t>
            </a:r>
            <a:r>
              <a:rPr lang="ko-KR" altLang="en-US" sz="1200" dirty="0"/>
              <a:t>명령어로 컴파일하면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darknet</a:t>
            </a:r>
            <a:r>
              <a:rPr lang="en-US" altLang="ko-KR" sz="1200" dirty="0"/>
              <a:t> </a:t>
            </a:r>
            <a:r>
              <a:rPr lang="ko-KR" altLang="en-US" sz="1200" dirty="0"/>
              <a:t>파일이 생성된다</a:t>
            </a:r>
            <a:r>
              <a:rPr lang="en-US" altLang="ko-KR" sz="1200" dirty="0"/>
              <a:t>.</a:t>
            </a:r>
            <a:endParaRPr lang="ko-KR" altLang="en-US" sz="1000" dirty="0">
              <a:solidFill>
                <a:srgbClr val="0070C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0DAE7F-06E9-4707-959F-620EB45274DD}"/>
              </a:ext>
            </a:extLst>
          </p:cNvPr>
          <p:cNvSpPr txBox="1"/>
          <p:nvPr/>
        </p:nvSpPr>
        <p:spPr>
          <a:xfrm>
            <a:off x="254000" y="317500"/>
            <a:ext cx="1087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▶ YOLOv3 _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DarkNet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실행</a:t>
            </a:r>
            <a:endParaRPr lang="ko-KR" altLang="en-US" sz="1400" b="1" dirty="0">
              <a:solidFill>
                <a:srgbClr val="0033CC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6521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DDD03C-6F1E-4486-AA1E-F26D2957D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800" y="6378575"/>
            <a:ext cx="2743200" cy="365125"/>
          </a:xfrm>
        </p:spPr>
        <p:txBody>
          <a:bodyPr/>
          <a:lstStyle/>
          <a:p>
            <a:fld id="{3B36D46A-7FE3-4E2E-B619-72AAEB1109BA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32DE0B-B837-4E1E-AF77-7A5EED0EA288}"/>
              </a:ext>
            </a:extLst>
          </p:cNvPr>
          <p:cNvSpPr/>
          <p:nvPr/>
        </p:nvSpPr>
        <p:spPr>
          <a:xfrm>
            <a:off x="127000" y="101600"/>
            <a:ext cx="11950700" cy="6616700"/>
          </a:xfrm>
          <a:prstGeom prst="rect">
            <a:avLst/>
          </a:prstGeom>
          <a:noFill/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latin typeface="Arial Nova Light" panose="020B03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EE98AF-85F3-4317-9B9D-4EC95F2642ED}"/>
              </a:ext>
            </a:extLst>
          </p:cNvPr>
          <p:cNvSpPr txBox="1"/>
          <p:nvPr/>
        </p:nvSpPr>
        <p:spPr>
          <a:xfrm>
            <a:off x="320633" y="991220"/>
            <a:ext cx="7858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[2] YOLOv3 </a:t>
            </a:r>
            <a:r>
              <a:rPr lang="ko-KR" altLang="en-US" b="1" dirty="0"/>
              <a:t>실행 준비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A87F47-43A6-4401-8BC4-C30F9E71FF4B}"/>
              </a:ext>
            </a:extLst>
          </p:cNvPr>
          <p:cNvSpPr txBox="1"/>
          <p:nvPr/>
        </p:nvSpPr>
        <p:spPr>
          <a:xfrm>
            <a:off x="480790" y="3233202"/>
            <a:ext cx="9256710" cy="461665"/>
          </a:xfrm>
          <a:prstGeom prst="rect">
            <a:avLst/>
          </a:prstGeom>
          <a:solidFill>
            <a:srgbClr val="300A2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66FF33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mkdir</a:t>
            </a:r>
            <a:r>
              <a:rPr lang="en-US" altLang="ko-KR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 ~/</a:t>
            </a:r>
            <a:r>
              <a:rPr lang="en-US" altLang="ko-KR" sz="12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Darknet</a:t>
            </a:r>
            <a:r>
              <a:rPr lang="en-US" altLang="ko-KR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2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darknet</a:t>
            </a:r>
            <a:r>
              <a:rPr lang="en-US" altLang="ko-KR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/weights</a:t>
            </a:r>
          </a:p>
          <a:p>
            <a:r>
              <a:rPr lang="en-US" altLang="ko-KR" sz="1200" b="1" dirty="0">
                <a:solidFill>
                  <a:srgbClr val="66FF33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wget</a:t>
            </a:r>
            <a:r>
              <a:rPr lang="en-US" altLang="ko-KR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 https://pjreddie.com/media/files/yolov3-tiny.weights -P./weights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A33CE7-E275-4C8D-B2EF-0C523B014F9B}"/>
              </a:ext>
            </a:extLst>
          </p:cNvPr>
          <p:cNvSpPr txBox="1"/>
          <p:nvPr/>
        </p:nvSpPr>
        <p:spPr>
          <a:xfrm>
            <a:off x="480790" y="1477815"/>
            <a:ext cx="42338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일반적으로 물체 인식을 위해서는 두개의 파일이 필요하다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    1) </a:t>
            </a:r>
            <a:r>
              <a:rPr lang="ko-KR" altLang="en-US" sz="1200" dirty="0"/>
              <a:t>신경망 레이어 정보가 담긴 </a:t>
            </a:r>
            <a:r>
              <a:rPr lang="en-US" altLang="ko-KR" sz="1200" dirty="0"/>
              <a:t>.</a:t>
            </a:r>
            <a:r>
              <a:rPr lang="en-US" altLang="ko-KR" sz="1200" dirty="0" err="1"/>
              <a:t>cfg</a:t>
            </a:r>
            <a:r>
              <a:rPr lang="en-US" altLang="ko-KR" sz="1200" dirty="0"/>
              <a:t> </a:t>
            </a:r>
            <a:r>
              <a:rPr lang="ko-KR" altLang="en-US" sz="1200" dirty="0"/>
              <a:t>파일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    2) </a:t>
            </a:r>
            <a:r>
              <a:rPr lang="ko-KR" altLang="en-US" sz="1200" dirty="0"/>
              <a:t>가중치 </a:t>
            </a:r>
            <a:r>
              <a:rPr lang="ko-KR" altLang="en-US" sz="1200" dirty="0" err="1"/>
              <a:t>파라미터</a:t>
            </a:r>
            <a:r>
              <a:rPr lang="ko-KR" altLang="en-US" sz="1200" dirty="0"/>
              <a:t> 정보가 담긴 </a:t>
            </a:r>
            <a:r>
              <a:rPr lang="en-US" altLang="ko-KR" sz="1200" dirty="0"/>
              <a:t>.weight </a:t>
            </a:r>
            <a:r>
              <a:rPr lang="ko-KR" altLang="en-US" sz="1200" dirty="0"/>
              <a:t>파일</a:t>
            </a:r>
            <a:endParaRPr lang="en-US" altLang="ko-KR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A64D8B-0668-4899-8A66-B22B15A3C22E}"/>
              </a:ext>
            </a:extLst>
          </p:cNvPr>
          <p:cNvSpPr txBox="1"/>
          <p:nvPr/>
        </p:nvSpPr>
        <p:spPr>
          <a:xfrm>
            <a:off x="480790" y="2423442"/>
            <a:ext cx="5317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solidFill>
                  <a:srgbClr val="0070C0"/>
                </a:solidFill>
              </a:rPr>
              <a:t>darknet</a:t>
            </a:r>
            <a:r>
              <a:rPr lang="en-US" altLang="ko-KR" sz="1200" dirty="0">
                <a:solidFill>
                  <a:srgbClr val="0070C0"/>
                </a:solidFill>
              </a:rPr>
              <a:t> </a:t>
            </a:r>
            <a:r>
              <a:rPr lang="ko-KR" altLang="en-US" sz="1200" dirty="0">
                <a:solidFill>
                  <a:srgbClr val="0070C0"/>
                </a:solidFill>
              </a:rPr>
              <a:t>소스 코드에서 </a:t>
            </a:r>
            <a:r>
              <a:rPr lang="en-US" altLang="ko-KR" sz="1200" dirty="0" err="1">
                <a:solidFill>
                  <a:srgbClr val="0070C0"/>
                </a:solidFill>
              </a:rPr>
              <a:t>cfg</a:t>
            </a:r>
            <a:r>
              <a:rPr lang="en-US" altLang="ko-KR" sz="1200" dirty="0">
                <a:solidFill>
                  <a:srgbClr val="0070C0"/>
                </a:solidFill>
              </a:rPr>
              <a:t> </a:t>
            </a:r>
            <a:r>
              <a:rPr lang="ko-KR" altLang="en-US" sz="1200" dirty="0">
                <a:solidFill>
                  <a:srgbClr val="0070C0"/>
                </a:solidFill>
              </a:rPr>
              <a:t>파일이 존재하나</a:t>
            </a:r>
            <a:r>
              <a:rPr lang="en-US" altLang="ko-KR" sz="1200" dirty="0">
                <a:solidFill>
                  <a:srgbClr val="0070C0"/>
                </a:solidFill>
              </a:rPr>
              <a:t>, weights </a:t>
            </a:r>
            <a:r>
              <a:rPr lang="ko-KR" altLang="en-US" sz="1200" dirty="0">
                <a:solidFill>
                  <a:srgbClr val="0070C0"/>
                </a:solidFill>
              </a:rPr>
              <a:t>파일이 없다</a:t>
            </a:r>
            <a:r>
              <a:rPr lang="en-US" altLang="ko-KR" sz="1200" dirty="0">
                <a:solidFill>
                  <a:srgbClr val="0070C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70C0"/>
                </a:solidFill>
              </a:rPr>
              <a:t>      </a:t>
            </a:r>
            <a:r>
              <a:rPr lang="ko-KR" altLang="en-US" sz="1200" dirty="0">
                <a:solidFill>
                  <a:srgbClr val="0070C0"/>
                </a:solidFill>
              </a:rPr>
              <a:t>따라서</a:t>
            </a:r>
            <a:r>
              <a:rPr lang="en-US" altLang="ko-KR" sz="1200" dirty="0">
                <a:solidFill>
                  <a:srgbClr val="0070C0"/>
                </a:solidFill>
              </a:rPr>
              <a:t>, weights </a:t>
            </a:r>
            <a:r>
              <a:rPr lang="ko-KR" altLang="en-US" sz="1200" dirty="0">
                <a:solidFill>
                  <a:srgbClr val="0070C0"/>
                </a:solidFill>
              </a:rPr>
              <a:t>이름의 경로를 만들어 </a:t>
            </a:r>
            <a:r>
              <a:rPr lang="en-US" altLang="ko-KR" sz="1200" dirty="0">
                <a:solidFill>
                  <a:srgbClr val="0070C0"/>
                </a:solidFill>
              </a:rPr>
              <a:t>yolov3-tiny.weights </a:t>
            </a:r>
            <a:r>
              <a:rPr lang="ko-KR" altLang="en-US" sz="1200" dirty="0">
                <a:solidFill>
                  <a:srgbClr val="0070C0"/>
                </a:solidFill>
              </a:rPr>
              <a:t>파일을 저장한다</a:t>
            </a:r>
            <a:r>
              <a:rPr lang="en-US" altLang="ko-KR" sz="1200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67766F-0AD0-4909-B7DB-3878631DFE31}"/>
              </a:ext>
            </a:extLst>
          </p:cNvPr>
          <p:cNvSpPr txBox="1"/>
          <p:nvPr/>
        </p:nvSpPr>
        <p:spPr>
          <a:xfrm>
            <a:off x="254000" y="317500"/>
            <a:ext cx="1087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▶ YOLOv3 _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DarkNet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실행</a:t>
            </a:r>
            <a:endParaRPr lang="ko-KR" altLang="en-US" sz="1400" b="1" dirty="0">
              <a:solidFill>
                <a:srgbClr val="0033CC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4585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DDD03C-6F1E-4486-AA1E-F26D2957D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800" y="6378575"/>
            <a:ext cx="2743200" cy="365125"/>
          </a:xfrm>
        </p:spPr>
        <p:txBody>
          <a:bodyPr/>
          <a:lstStyle/>
          <a:p>
            <a:fld id="{3B36D46A-7FE3-4E2E-B619-72AAEB1109BA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32DE0B-B837-4E1E-AF77-7A5EED0EA288}"/>
              </a:ext>
            </a:extLst>
          </p:cNvPr>
          <p:cNvSpPr/>
          <p:nvPr/>
        </p:nvSpPr>
        <p:spPr>
          <a:xfrm>
            <a:off x="127000" y="101600"/>
            <a:ext cx="11950700" cy="6616700"/>
          </a:xfrm>
          <a:prstGeom prst="rect">
            <a:avLst/>
          </a:prstGeom>
          <a:noFill/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latin typeface="Arial Nova Light" panose="020B03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240BDF-8D27-4EA9-A01F-C9AFB1F3655D}"/>
              </a:ext>
            </a:extLst>
          </p:cNvPr>
          <p:cNvSpPr txBox="1"/>
          <p:nvPr/>
        </p:nvSpPr>
        <p:spPr>
          <a:xfrm>
            <a:off x="320633" y="991220"/>
            <a:ext cx="7858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[3] YOLOv3 </a:t>
            </a:r>
            <a:r>
              <a:rPr lang="ko-KR" altLang="en-US" b="1" dirty="0"/>
              <a:t>실행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00C68A-5E42-4318-881F-A089D0D8EAF1}"/>
              </a:ext>
            </a:extLst>
          </p:cNvPr>
          <p:cNvSpPr txBox="1"/>
          <p:nvPr/>
        </p:nvSpPr>
        <p:spPr>
          <a:xfrm>
            <a:off x="480790" y="2072967"/>
            <a:ext cx="9256710" cy="276999"/>
          </a:xfrm>
          <a:prstGeom prst="rect">
            <a:avLst/>
          </a:prstGeom>
          <a:solidFill>
            <a:srgbClr val="300A2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66FF33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 ./</a:t>
            </a:r>
            <a:r>
              <a:rPr lang="en-US" altLang="ko-KR" sz="12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darknet</a:t>
            </a:r>
            <a:r>
              <a:rPr lang="en-US" altLang="ko-KR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 detect </a:t>
            </a:r>
            <a:r>
              <a:rPr lang="en-US" altLang="ko-KR" sz="12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cfg</a:t>
            </a:r>
            <a:r>
              <a:rPr lang="en-US" altLang="ko-KR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/yolov3-tiny.cfg weights/yolov3-tiny.weights data/person.jpg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E7379A-2CC4-437C-A3A5-2D96DABCCDB5}"/>
              </a:ext>
            </a:extLst>
          </p:cNvPr>
          <p:cNvSpPr txBox="1"/>
          <p:nvPr/>
        </p:nvSpPr>
        <p:spPr>
          <a:xfrm>
            <a:off x="480790" y="1393594"/>
            <a:ext cx="5925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.</a:t>
            </a:r>
            <a:r>
              <a:rPr lang="en-US" altLang="ko-KR" sz="1200" dirty="0" err="1"/>
              <a:t>cfg</a:t>
            </a:r>
            <a:r>
              <a:rPr lang="en-US" altLang="ko-KR" sz="1200" dirty="0"/>
              <a:t> </a:t>
            </a:r>
            <a:r>
              <a:rPr lang="ko-KR" altLang="en-US" sz="1200" dirty="0"/>
              <a:t>파일과 </a:t>
            </a:r>
            <a:r>
              <a:rPr lang="en-US" altLang="ko-KR" sz="1200" dirty="0"/>
              <a:t>.weight </a:t>
            </a:r>
            <a:r>
              <a:rPr lang="ko-KR" altLang="en-US" sz="1200" dirty="0"/>
              <a:t>파일을 불러와 </a:t>
            </a:r>
            <a:r>
              <a:rPr lang="en-US" altLang="ko-KR" sz="1200" dirty="0"/>
              <a:t>YOLOv3</a:t>
            </a:r>
            <a:r>
              <a:rPr lang="ko-KR" altLang="en-US" sz="1200" dirty="0"/>
              <a:t>로 물체 인식을 한다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맨 뒤에는 원하는 사진을 인터넷에서 다운로드하여 다양하게 직접 시험해 볼 수 있다</a:t>
            </a:r>
            <a:r>
              <a:rPr lang="en-US" altLang="ko-KR" sz="1200" dirty="0"/>
              <a:t>.</a:t>
            </a: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5458A6E5-689A-4AEC-B6A6-6FEC3819A34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962962" y="2551450"/>
            <a:ext cx="5833499" cy="3897476"/>
          </a:xfrm>
          <a:prstGeom prst="rect">
            <a:avLst/>
          </a:prstGeom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F84F952-1313-42A4-B7D2-F4A01EE16048}"/>
              </a:ext>
            </a:extLst>
          </p:cNvPr>
          <p:cNvSpPr txBox="1"/>
          <p:nvPr/>
        </p:nvSpPr>
        <p:spPr>
          <a:xfrm>
            <a:off x="254000" y="317500"/>
            <a:ext cx="1087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▶ YOLOv3 _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DarkNet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실행</a:t>
            </a:r>
            <a:endParaRPr lang="ko-KR" altLang="en-US" sz="1400" b="1" dirty="0">
              <a:solidFill>
                <a:srgbClr val="0033CC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5180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DDD03C-6F1E-4486-AA1E-F26D2957D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800" y="6378575"/>
            <a:ext cx="2743200" cy="365125"/>
          </a:xfrm>
        </p:spPr>
        <p:txBody>
          <a:bodyPr/>
          <a:lstStyle/>
          <a:p>
            <a:fld id="{3B36D46A-7FE3-4E2E-B619-72AAEB1109BA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32DE0B-B837-4E1E-AF77-7A5EED0EA288}"/>
              </a:ext>
            </a:extLst>
          </p:cNvPr>
          <p:cNvSpPr/>
          <p:nvPr/>
        </p:nvSpPr>
        <p:spPr>
          <a:xfrm>
            <a:off x="127000" y="101600"/>
            <a:ext cx="11950700" cy="6616700"/>
          </a:xfrm>
          <a:prstGeom prst="rect">
            <a:avLst/>
          </a:prstGeom>
          <a:noFill/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latin typeface="Arial Nova Light" panose="020B03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34BE71-802B-451E-81D7-C69D28B17B46}"/>
              </a:ext>
            </a:extLst>
          </p:cNvPr>
          <p:cNvSpPr txBox="1"/>
          <p:nvPr/>
        </p:nvSpPr>
        <p:spPr>
          <a:xfrm>
            <a:off x="254000" y="317500"/>
            <a:ext cx="6718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▶ 2-Stage Object Detection</a:t>
            </a:r>
            <a:endParaRPr lang="ko-KR" altLang="en-US" sz="28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BFEE17-DC68-4B24-B259-1900E09B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97" y="1780520"/>
            <a:ext cx="4685206" cy="27974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31BAB7-3F3A-4FB3-AB41-89BEC20C2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600" y="1530261"/>
            <a:ext cx="6159500" cy="3047737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9956954-E03D-4C19-B4DB-CFE0FA9F7344}"/>
              </a:ext>
            </a:extLst>
          </p:cNvPr>
          <p:cNvCxnSpPr/>
          <p:nvPr/>
        </p:nvCxnSpPr>
        <p:spPr>
          <a:xfrm>
            <a:off x="5397500" y="1143000"/>
            <a:ext cx="0" cy="523557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3029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DDD03C-6F1E-4486-AA1E-F26D2957D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800" y="6378575"/>
            <a:ext cx="2743200" cy="365125"/>
          </a:xfrm>
        </p:spPr>
        <p:txBody>
          <a:bodyPr/>
          <a:lstStyle/>
          <a:p>
            <a:fld id="{3B36D46A-7FE3-4E2E-B619-72AAEB1109BA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32DE0B-B837-4E1E-AF77-7A5EED0EA288}"/>
              </a:ext>
            </a:extLst>
          </p:cNvPr>
          <p:cNvSpPr/>
          <p:nvPr/>
        </p:nvSpPr>
        <p:spPr>
          <a:xfrm>
            <a:off x="127000" y="101600"/>
            <a:ext cx="11950700" cy="6616700"/>
          </a:xfrm>
          <a:prstGeom prst="rect">
            <a:avLst/>
          </a:prstGeom>
          <a:noFill/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latin typeface="Arial Nova Light" panose="020B03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5BE575-A702-4779-B575-9661F1644CAB}"/>
              </a:ext>
            </a:extLst>
          </p:cNvPr>
          <p:cNvSpPr txBox="1"/>
          <p:nvPr/>
        </p:nvSpPr>
        <p:spPr>
          <a:xfrm>
            <a:off x="320633" y="991220"/>
            <a:ext cx="7858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[3] YOLOv3 </a:t>
            </a:r>
            <a:r>
              <a:rPr lang="ko-KR" altLang="en-US" b="1" dirty="0"/>
              <a:t>실행 </a:t>
            </a:r>
            <a:r>
              <a:rPr lang="en-US" altLang="ko-KR" b="1" dirty="0"/>
              <a:t>_ </a:t>
            </a:r>
            <a:r>
              <a:rPr lang="ko-KR" altLang="en-US" b="1" dirty="0" err="1"/>
              <a:t>임계치</a:t>
            </a:r>
            <a:r>
              <a:rPr lang="ko-KR" altLang="en-US" b="1" dirty="0"/>
              <a:t> 설정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21DD1A-1D01-40D8-8AF1-A205FBB2D185}"/>
              </a:ext>
            </a:extLst>
          </p:cNvPr>
          <p:cNvSpPr txBox="1"/>
          <p:nvPr/>
        </p:nvSpPr>
        <p:spPr>
          <a:xfrm>
            <a:off x="480790" y="2072967"/>
            <a:ext cx="9256710" cy="276999"/>
          </a:xfrm>
          <a:prstGeom prst="rect">
            <a:avLst/>
          </a:prstGeom>
          <a:solidFill>
            <a:srgbClr val="300A2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66FF33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 ./</a:t>
            </a:r>
            <a:r>
              <a:rPr lang="en-US" altLang="ko-KR" sz="12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darknet</a:t>
            </a:r>
            <a:r>
              <a:rPr lang="en-US" altLang="ko-KR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 detect </a:t>
            </a:r>
            <a:r>
              <a:rPr lang="en-US" altLang="ko-KR" sz="12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cfg</a:t>
            </a:r>
            <a:r>
              <a:rPr lang="en-US" altLang="ko-KR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/yolov3-tiny.cfg weights/yolov3-tiny.weights data/person.jpg -thresh 0.1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9827BF-E940-4E91-BBEC-29DC09AB01AA}"/>
              </a:ext>
            </a:extLst>
          </p:cNvPr>
          <p:cNvSpPr txBox="1"/>
          <p:nvPr/>
        </p:nvSpPr>
        <p:spPr>
          <a:xfrm>
            <a:off x="480790" y="1393594"/>
            <a:ext cx="5580374" cy="621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err="1"/>
              <a:t>임계치</a:t>
            </a:r>
            <a:r>
              <a:rPr lang="ko-KR" altLang="en-US" sz="1200" dirty="0"/>
              <a:t> 기본값은 </a:t>
            </a:r>
            <a:r>
              <a:rPr lang="en-US" altLang="ko-KR" sz="1200" dirty="0"/>
              <a:t>“ -thresh 0.5 “ </a:t>
            </a:r>
            <a:r>
              <a:rPr lang="ko-KR" altLang="en-US" sz="1200" dirty="0"/>
              <a:t>이다</a:t>
            </a:r>
            <a:r>
              <a:rPr lang="en-US" altLang="ko-KR" sz="1200" dirty="0"/>
              <a:t>. </a:t>
            </a:r>
            <a:r>
              <a:rPr lang="ko-KR" altLang="en-US" sz="1200" dirty="0"/>
              <a:t>이를  </a:t>
            </a:r>
            <a:r>
              <a:rPr lang="en-US" altLang="ko-KR" sz="1200" dirty="0"/>
              <a:t>“ –thresh 0.1”</a:t>
            </a:r>
            <a:r>
              <a:rPr lang="ko-KR" altLang="en-US" sz="1200" dirty="0"/>
              <a:t>로</a:t>
            </a:r>
            <a:r>
              <a:rPr lang="en-US" altLang="ko-KR" sz="1200" dirty="0"/>
              <a:t> </a:t>
            </a:r>
            <a:r>
              <a:rPr lang="ko-KR" altLang="en-US" sz="1200" dirty="0"/>
              <a:t>수정 후 실행 해본다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thresh 0.1 : </a:t>
            </a:r>
            <a:r>
              <a:rPr lang="ko-KR" altLang="en-US" sz="1200" dirty="0"/>
              <a:t>인식률이 </a:t>
            </a:r>
            <a:r>
              <a:rPr lang="en-US" altLang="ko-KR" sz="1200" dirty="0"/>
              <a:t>10% </a:t>
            </a:r>
            <a:r>
              <a:rPr lang="ko-KR" altLang="en-US" sz="1200" dirty="0"/>
              <a:t>이상인 것을 </a:t>
            </a:r>
            <a:r>
              <a:rPr lang="ko-KR" altLang="en-US" sz="1200" dirty="0" err="1"/>
              <a:t>바운딩</a:t>
            </a:r>
            <a:r>
              <a:rPr lang="ko-KR" altLang="en-US" sz="1200" dirty="0"/>
              <a:t> 박스로 보여준다</a:t>
            </a:r>
            <a:r>
              <a:rPr lang="en-US" altLang="ko-KR" sz="1200" dirty="0"/>
              <a:t>.</a:t>
            </a:r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C2B97BC9-2E59-4736-AC25-C274027F4A8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889129" y="2576520"/>
            <a:ext cx="5955460" cy="3860374"/>
          </a:xfrm>
          <a:prstGeom prst="rect">
            <a:avLst/>
          </a:prstGeom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1E32947-15E7-4095-A209-F4E08295F2BD}"/>
              </a:ext>
            </a:extLst>
          </p:cNvPr>
          <p:cNvSpPr txBox="1"/>
          <p:nvPr/>
        </p:nvSpPr>
        <p:spPr>
          <a:xfrm>
            <a:off x="254000" y="317500"/>
            <a:ext cx="1087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▶ YOLOv3 _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DarkNet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실행</a:t>
            </a:r>
            <a:endParaRPr lang="ko-KR" altLang="en-US" sz="1400" b="1" dirty="0">
              <a:solidFill>
                <a:srgbClr val="0033CC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01361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DDD03C-6F1E-4486-AA1E-F26D2957D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800" y="6378575"/>
            <a:ext cx="2743200" cy="365125"/>
          </a:xfrm>
        </p:spPr>
        <p:txBody>
          <a:bodyPr/>
          <a:lstStyle/>
          <a:p>
            <a:fld id="{3B36D46A-7FE3-4E2E-B619-72AAEB1109BA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32DE0B-B837-4E1E-AF77-7A5EED0EA288}"/>
              </a:ext>
            </a:extLst>
          </p:cNvPr>
          <p:cNvSpPr/>
          <p:nvPr/>
        </p:nvSpPr>
        <p:spPr>
          <a:xfrm>
            <a:off x="127000" y="101600"/>
            <a:ext cx="11950700" cy="6616700"/>
          </a:xfrm>
          <a:prstGeom prst="rect">
            <a:avLst/>
          </a:prstGeom>
          <a:noFill/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latin typeface="Arial Nova Light" panose="020B03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34BE71-802B-451E-81D7-C69D28B17B46}"/>
              </a:ext>
            </a:extLst>
          </p:cNvPr>
          <p:cNvSpPr txBox="1"/>
          <p:nvPr/>
        </p:nvSpPr>
        <p:spPr>
          <a:xfrm>
            <a:off x="254000" y="317500"/>
            <a:ext cx="1087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▶ YOLOv3 _ </a:t>
            </a:r>
            <a:r>
              <a:rPr lang="en-US" altLang="ko-KR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DarkNet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Finetuning</a:t>
            </a:r>
            <a:endParaRPr lang="ko-KR" altLang="en-US" b="1" dirty="0">
              <a:solidFill>
                <a:srgbClr val="0033CC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242EBC-8E42-4CCE-83FF-AF863055150C}"/>
              </a:ext>
            </a:extLst>
          </p:cNvPr>
          <p:cNvSpPr txBox="1"/>
          <p:nvPr/>
        </p:nvSpPr>
        <p:spPr>
          <a:xfrm>
            <a:off x="747490" y="1432351"/>
            <a:ext cx="3361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* </a:t>
            </a:r>
            <a:r>
              <a:rPr lang="en-US" altLang="ko-KR" sz="1600" b="1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DarkNet</a:t>
            </a:r>
            <a:r>
              <a:rPr lang="en-US" altLang="ko-KR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학습에 필요한 파일 </a:t>
            </a:r>
            <a:r>
              <a:rPr lang="en-US" altLang="ko-KR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3</a:t>
            </a:r>
            <a:r>
              <a:rPr lang="ko-KR" altLang="en-US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가지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0C8A37E8-6A80-4F63-8E99-42D5DAE80399}"/>
              </a:ext>
            </a:extLst>
          </p:cNvPr>
          <p:cNvSpPr/>
          <p:nvPr/>
        </p:nvSpPr>
        <p:spPr>
          <a:xfrm>
            <a:off x="4109308" y="1485953"/>
            <a:ext cx="322992" cy="23134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49AAF7-FDA8-416F-86F2-6FC96072F29E}"/>
              </a:ext>
            </a:extLst>
          </p:cNvPr>
          <p:cNvSpPr txBox="1"/>
          <p:nvPr/>
        </p:nvSpPr>
        <p:spPr>
          <a:xfrm>
            <a:off x="4720876" y="1432351"/>
            <a:ext cx="1406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①  .data </a:t>
            </a:r>
            <a:r>
              <a:rPr lang="ko-KR" altLang="en-US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파일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9BB24-7559-471B-99AA-774CE2A42E54}"/>
              </a:ext>
            </a:extLst>
          </p:cNvPr>
          <p:cNvSpPr txBox="1"/>
          <p:nvPr/>
        </p:nvSpPr>
        <p:spPr>
          <a:xfrm>
            <a:off x="4720876" y="2193259"/>
            <a:ext cx="1237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②  .txt </a:t>
            </a:r>
            <a:r>
              <a:rPr lang="ko-KR" altLang="en-US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파일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E21640-24B5-4A4A-A340-77C631A92D80}"/>
              </a:ext>
            </a:extLst>
          </p:cNvPr>
          <p:cNvSpPr txBox="1"/>
          <p:nvPr/>
        </p:nvSpPr>
        <p:spPr>
          <a:xfrm>
            <a:off x="4720876" y="2954167"/>
            <a:ext cx="1614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③  .names </a:t>
            </a:r>
            <a:r>
              <a:rPr lang="ko-KR" altLang="en-US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파일</a:t>
            </a:r>
          </a:p>
        </p:txBody>
      </p:sp>
    </p:spTree>
    <p:extLst>
      <p:ext uri="{BB962C8B-B14F-4D97-AF65-F5344CB8AC3E}">
        <p14:creationId xmlns:p14="http://schemas.microsoft.com/office/powerpoint/2010/main" val="284080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DDD03C-6F1E-4486-AA1E-F26D2957D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800" y="6378575"/>
            <a:ext cx="2743200" cy="365125"/>
          </a:xfrm>
        </p:spPr>
        <p:txBody>
          <a:bodyPr/>
          <a:lstStyle/>
          <a:p>
            <a:fld id="{3B36D46A-7FE3-4E2E-B619-72AAEB1109BA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32DE0B-B837-4E1E-AF77-7A5EED0EA288}"/>
              </a:ext>
            </a:extLst>
          </p:cNvPr>
          <p:cNvSpPr/>
          <p:nvPr/>
        </p:nvSpPr>
        <p:spPr>
          <a:xfrm>
            <a:off x="127000" y="101600"/>
            <a:ext cx="11950700" cy="6616700"/>
          </a:xfrm>
          <a:prstGeom prst="rect">
            <a:avLst/>
          </a:prstGeom>
          <a:noFill/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latin typeface="Arial Nova Light" panose="020B03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34BE71-802B-451E-81D7-C69D28B17B46}"/>
              </a:ext>
            </a:extLst>
          </p:cNvPr>
          <p:cNvSpPr txBox="1"/>
          <p:nvPr/>
        </p:nvSpPr>
        <p:spPr>
          <a:xfrm>
            <a:off x="254000" y="317500"/>
            <a:ext cx="1087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▶ YOLOv3 _ </a:t>
            </a:r>
            <a:r>
              <a:rPr lang="en-US" altLang="ko-KR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DarkNet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Finetuning</a:t>
            </a:r>
            <a:endParaRPr lang="ko-KR" altLang="en-US" b="1" dirty="0">
              <a:solidFill>
                <a:srgbClr val="0033CC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242EBC-8E42-4CCE-83FF-AF863055150C}"/>
              </a:ext>
            </a:extLst>
          </p:cNvPr>
          <p:cNvSpPr txBox="1"/>
          <p:nvPr/>
        </p:nvSpPr>
        <p:spPr>
          <a:xfrm>
            <a:off x="747490" y="1432351"/>
            <a:ext cx="3361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* </a:t>
            </a:r>
            <a:r>
              <a:rPr lang="en-US" altLang="ko-KR" sz="1600" b="1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DarkNet</a:t>
            </a:r>
            <a:r>
              <a:rPr lang="en-US" altLang="ko-KR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학습에 필요한 파일 </a:t>
            </a:r>
            <a:r>
              <a:rPr lang="en-US" altLang="ko-KR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3</a:t>
            </a:r>
            <a:r>
              <a:rPr lang="ko-KR" altLang="en-US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가지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0C8A37E8-6A80-4F63-8E99-42D5DAE80399}"/>
              </a:ext>
            </a:extLst>
          </p:cNvPr>
          <p:cNvSpPr/>
          <p:nvPr/>
        </p:nvSpPr>
        <p:spPr>
          <a:xfrm>
            <a:off x="4109308" y="1485953"/>
            <a:ext cx="322992" cy="23134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49AAF7-FDA8-416F-86F2-6FC96072F29E}"/>
              </a:ext>
            </a:extLst>
          </p:cNvPr>
          <p:cNvSpPr txBox="1"/>
          <p:nvPr/>
        </p:nvSpPr>
        <p:spPr>
          <a:xfrm>
            <a:off x="4720876" y="1432351"/>
            <a:ext cx="1406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①  .data </a:t>
            </a:r>
            <a:r>
              <a:rPr lang="ko-KR" altLang="en-US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파일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D75CAE-028F-49C4-8810-E89BB3DDEB8C}"/>
              </a:ext>
            </a:extLst>
          </p:cNvPr>
          <p:cNvSpPr txBox="1"/>
          <p:nvPr/>
        </p:nvSpPr>
        <p:spPr>
          <a:xfrm>
            <a:off x="5018985" y="1929532"/>
            <a:ext cx="7096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: class </a:t>
            </a:r>
            <a:r>
              <a:rPr lang="ko-KR" altLang="en-US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개수</a:t>
            </a:r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txt </a:t>
            </a:r>
            <a:r>
              <a:rPr lang="ko-KR" altLang="en-US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파일 경로</a:t>
            </a:r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names </a:t>
            </a:r>
            <a:r>
              <a:rPr lang="ko-KR" altLang="en-US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파일경로</a:t>
            </a:r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weight </a:t>
            </a:r>
            <a:r>
              <a:rPr lang="ko-KR" altLang="en-US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파일 저장할 경로 등 저장</a:t>
            </a:r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ko-KR" altLang="en-US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B1E7496-AD0D-4E5D-9186-C5F72C1E4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585" y="2595562"/>
            <a:ext cx="2800350" cy="16287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785304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DDD03C-6F1E-4486-AA1E-F26D2957D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800" y="6378575"/>
            <a:ext cx="2743200" cy="365125"/>
          </a:xfrm>
        </p:spPr>
        <p:txBody>
          <a:bodyPr/>
          <a:lstStyle/>
          <a:p>
            <a:fld id="{3B36D46A-7FE3-4E2E-B619-72AAEB1109BA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32DE0B-B837-4E1E-AF77-7A5EED0EA288}"/>
              </a:ext>
            </a:extLst>
          </p:cNvPr>
          <p:cNvSpPr/>
          <p:nvPr/>
        </p:nvSpPr>
        <p:spPr>
          <a:xfrm>
            <a:off x="127000" y="101600"/>
            <a:ext cx="11950700" cy="6616700"/>
          </a:xfrm>
          <a:prstGeom prst="rect">
            <a:avLst/>
          </a:prstGeom>
          <a:noFill/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latin typeface="Arial Nova Light" panose="020B03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34BE71-802B-451E-81D7-C69D28B17B46}"/>
              </a:ext>
            </a:extLst>
          </p:cNvPr>
          <p:cNvSpPr txBox="1"/>
          <p:nvPr/>
        </p:nvSpPr>
        <p:spPr>
          <a:xfrm>
            <a:off x="254000" y="317500"/>
            <a:ext cx="1087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▶ YOLOv3 _ </a:t>
            </a:r>
            <a:r>
              <a:rPr lang="en-US" altLang="ko-KR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DarkNet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Finetuning</a:t>
            </a:r>
            <a:endParaRPr lang="ko-KR" altLang="en-US" b="1" dirty="0">
              <a:solidFill>
                <a:srgbClr val="0033CC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242EBC-8E42-4CCE-83FF-AF863055150C}"/>
              </a:ext>
            </a:extLst>
          </p:cNvPr>
          <p:cNvSpPr txBox="1"/>
          <p:nvPr/>
        </p:nvSpPr>
        <p:spPr>
          <a:xfrm>
            <a:off x="747490" y="1432351"/>
            <a:ext cx="3361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* </a:t>
            </a:r>
            <a:r>
              <a:rPr lang="en-US" altLang="ko-KR" sz="1600" b="1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DarkNet</a:t>
            </a:r>
            <a:r>
              <a:rPr lang="en-US" altLang="ko-KR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학습에 필요한 파일 </a:t>
            </a:r>
            <a:r>
              <a:rPr lang="en-US" altLang="ko-KR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3</a:t>
            </a:r>
            <a:r>
              <a:rPr lang="ko-KR" altLang="en-US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가지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0C8A37E8-6A80-4F63-8E99-42D5DAE80399}"/>
              </a:ext>
            </a:extLst>
          </p:cNvPr>
          <p:cNvSpPr/>
          <p:nvPr/>
        </p:nvSpPr>
        <p:spPr>
          <a:xfrm>
            <a:off x="4109308" y="1485953"/>
            <a:ext cx="322992" cy="23134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84AD96-0A25-4662-92E6-016E976F338A}"/>
              </a:ext>
            </a:extLst>
          </p:cNvPr>
          <p:cNvSpPr txBox="1"/>
          <p:nvPr/>
        </p:nvSpPr>
        <p:spPr>
          <a:xfrm>
            <a:off x="4729798" y="1432351"/>
            <a:ext cx="1237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②  .txt </a:t>
            </a:r>
            <a:r>
              <a:rPr lang="ko-KR" altLang="en-US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파일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B0658E-476E-4ED1-AC71-6D4F40C8A1AC}"/>
              </a:ext>
            </a:extLst>
          </p:cNvPr>
          <p:cNvSpPr txBox="1"/>
          <p:nvPr/>
        </p:nvSpPr>
        <p:spPr>
          <a:xfrm>
            <a:off x="5018984" y="1848696"/>
            <a:ext cx="6626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r>
              <a:rPr lang="ko-KR" altLang="en-US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이미지파일이 저장된 경로를 기록한 파일</a:t>
            </a:r>
            <a:endParaRPr lang="en-US" altLang="ko-KR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 </a:t>
            </a:r>
            <a:r>
              <a:rPr lang="en-US" altLang="ko-KR" sz="12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실제 이미지가 저장된 폴더 내에는 각 이미지에 대한 </a:t>
            </a:r>
            <a:r>
              <a:rPr lang="ko-KR" altLang="en-US" sz="1200" dirty="0" err="1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라벨링</a:t>
            </a:r>
            <a:r>
              <a:rPr lang="ko-KR" altLang="en-US" sz="12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정보가 들어간 </a:t>
            </a:r>
            <a:r>
              <a:rPr lang="en-US" altLang="ko-KR" sz="12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txt </a:t>
            </a:r>
            <a:r>
              <a:rPr lang="ko-KR" altLang="en-US" sz="12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파일도 있어야함</a:t>
            </a:r>
            <a:r>
              <a:rPr lang="en-US" altLang="ko-KR" sz="1200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endParaRPr lang="ko-KR" altLang="en-US" sz="1200" dirty="0">
              <a:solidFill>
                <a:srgbClr val="FF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2F26667-8467-4367-BBEF-BDED1C55B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84" y="2844260"/>
            <a:ext cx="3733800" cy="269557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AD3753-55AB-424E-A7C7-9A8C21129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600" y="3711035"/>
            <a:ext cx="4810125" cy="18288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48B79A5-1231-4CF3-9004-B9184E3EEA9C}"/>
              </a:ext>
            </a:extLst>
          </p:cNvPr>
          <p:cNvSpPr txBox="1"/>
          <p:nvPr/>
        </p:nvSpPr>
        <p:spPr>
          <a:xfrm>
            <a:off x="2258107" y="5724495"/>
            <a:ext cx="1481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[ train.txt </a:t>
            </a:r>
            <a:r>
              <a:rPr lang="ko-KR" altLang="en-US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파일 </a:t>
            </a:r>
            <a:r>
              <a:rPr lang="en-US" altLang="ko-KR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]</a:t>
            </a:r>
            <a:endParaRPr lang="ko-KR" altLang="en-US" sz="14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F5AACD-EC24-4D2B-8467-8F30559647E4}"/>
              </a:ext>
            </a:extLst>
          </p:cNvPr>
          <p:cNvSpPr txBox="1"/>
          <p:nvPr/>
        </p:nvSpPr>
        <p:spPr>
          <a:xfrm>
            <a:off x="7122815" y="5724495"/>
            <a:ext cx="2419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[ </a:t>
            </a:r>
            <a:r>
              <a:rPr lang="ko-KR" altLang="en-US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이미지가 저장된 폴더 내부 </a:t>
            </a:r>
            <a:r>
              <a:rPr lang="en-US" altLang="ko-KR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]</a:t>
            </a:r>
            <a:endParaRPr lang="ko-KR" altLang="en-US" sz="14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85652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DDD03C-6F1E-4486-AA1E-F26D2957D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800" y="6378575"/>
            <a:ext cx="2743200" cy="365125"/>
          </a:xfrm>
        </p:spPr>
        <p:txBody>
          <a:bodyPr/>
          <a:lstStyle/>
          <a:p>
            <a:fld id="{3B36D46A-7FE3-4E2E-B619-72AAEB1109BA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32DE0B-B837-4E1E-AF77-7A5EED0EA288}"/>
              </a:ext>
            </a:extLst>
          </p:cNvPr>
          <p:cNvSpPr/>
          <p:nvPr/>
        </p:nvSpPr>
        <p:spPr>
          <a:xfrm>
            <a:off x="127000" y="101600"/>
            <a:ext cx="11950700" cy="6616700"/>
          </a:xfrm>
          <a:prstGeom prst="rect">
            <a:avLst/>
          </a:prstGeom>
          <a:noFill/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latin typeface="Arial Nova Light" panose="020B03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34BE71-802B-451E-81D7-C69D28B17B46}"/>
              </a:ext>
            </a:extLst>
          </p:cNvPr>
          <p:cNvSpPr txBox="1"/>
          <p:nvPr/>
        </p:nvSpPr>
        <p:spPr>
          <a:xfrm>
            <a:off x="254000" y="317500"/>
            <a:ext cx="1087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▶ YOLOv3 _ </a:t>
            </a:r>
            <a:r>
              <a:rPr lang="en-US" altLang="ko-KR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DarkNet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Finetuning</a:t>
            </a:r>
            <a:endParaRPr lang="ko-KR" altLang="en-US" b="1" dirty="0">
              <a:solidFill>
                <a:srgbClr val="0033CC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242EBC-8E42-4CCE-83FF-AF863055150C}"/>
              </a:ext>
            </a:extLst>
          </p:cNvPr>
          <p:cNvSpPr txBox="1"/>
          <p:nvPr/>
        </p:nvSpPr>
        <p:spPr>
          <a:xfrm>
            <a:off x="747490" y="1432351"/>
            <a:ext cx="3361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* </a:t>
            </a:r>
            <a:r>
              <a:rPr lang="en-US" altLang="ko-KR" sz="1600" b="1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DarkNet</a:t>
            </a:r>
            <a:r>
              <a:rPr lang="en-US" altLang="ko-KR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학습에 필요한 파일 </a:t>
            </a:r>
            <a:r>
              <a:rPr lang="en-US" altLang="ko-KR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3</a:t>
            </a:r>
            <a:r>
              <a:rPr lang="ko-KR" altLang="en-US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가지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0C8A37E8-6A80-4F63-8E99-42D5DAE80399}"/>
              </a:ext>
            </a:extLst>
          </p:cNvPr>
          <p:cNvSpPr/>
          <p:nvPr/>
        </p:nvSpPr>
        <p:spPr>
          <a:xfrm>
            <a:off x="4109308" y="1485953"/>
            <a:ext cx="322992" cy="23134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84AD96-0A25-4662-92E6-016E976F338A}"/>
              </a:ext>
            </a:extLst>
          </p:cNvPr>
          <p:cNvSpPr txBox="1"/>
          <p:nvPr/>
        </p:nvSpPr>
        <p:spPr>
          <a:xfrm>
            <a:off x="4729798" y="1432351"/>
            <a:ext cx="1614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③  .names </a:t>
            </a:r>
            <a:r>
              <a:rPr lang="ko-KR" altLang="en-US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파일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B0658E-476E-4ED1-AC71-6D4F40C8A1AC}"/>
              </a:ext>
            </a:extLst>
          </p:cNvPr>
          <p:cNvSpPr txBox="1"/>
          <p:nvPr/>
        </p:nvSpPr>
        <p:spPr>
          <a:xfrm>
            <a:off x="5018984" y="1848696"/>
            <a:ext cx="6626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r>
              <a:rPr lang="ko-KR" altLang="en-US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사용하는 데이터셋의 </a:t>
            </a:r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class</a:t>
            </a:r>
            <a:r>
              <a:rPr lang="ko-KR" altLang="en-US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명을 기입</a:t>
            </a:r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ko-KR" altLang="en-US" sz="1200" dirty="0">
              <a:solidFill>
                <a:srgbClr val="FF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F7DC20-D972-4EDC-AD2C-A9CDFA899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984" y="2375904"/>
            <a:ext cx="2895600" cy="180022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970804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DDD03C-6F1E-4486-AA1E-F26D2957D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800" y="6378575"/>
            <a:ext cx="2743200" cy="365125"/>
          </a:xfrm>
        </p:spPr>
        <p:txBody>
          <a:bodyPr/>
          <a:lstStyle/>
          <a:p>
            <a:fld id="{3B36D46A-7FE3-4E2E-B619-72AAEB1109BA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32DE0B-B837-4E1E-AF77-7A5EED0EA288}"/>
              </a:ext>
            </a:extLst>
          </p:cNvPr>
          <p:cNvSpPr/>
          <p:nvPr/>
        </p:nvSpPr>
        <p:spPr>
          <a:xfrm>
            <a:off x="127000" y="101600"/>
            <a:ext cx="11950700" cy="6616700"/>
          </a:xfrm>
          <a:prstGeom prst="rect">
            <a:avLst/>
          </a:prstGeom>
          <a:noFill/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latin typeface="Arial Nova Light" panose="020B03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34BE71-802B-451E-81D7-C69D28B17B46}"/>
              </a:ext>
            </a:extLst>
          </p:cNvPr>
          <p:cNvSpPr txBox="1"/>
          <p:nvPr/>
        </p:nvSpPr>
        <p:spPr>
          <a:xfrm>
            <a:off x="254000" y="317500"/>
            <a:ext cx="1087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▶ YOLOv3 _ </a:t>
            </a:r>
            <a:r>
              <a:rPr lang="en-US" altLang="ko-KR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DarkNet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Finetuning</a:t>
            </a:r>
            <a:endParaRPr lang="ko-KR" altLang="en-US" b="1" dirty="0">
              <a:solidFill>
                <a:srgbClr val="0033CC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242EBC-8E42-4CCE-83FF-AF863055150C}"/>
              </a:ext>
            </a:extLst>
          </p:cNvPr>
          <p:cNvSpPr txBox="1"/>
          <p:nvPr/>
        </p:nvSpPr>
        <p:spPr>
          <a:xfrm>
            <a:off x="747490" y="1432351"/>
            <a:ext cx="11063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class</a:t>
            </a:r>
            <a:r>
              <a:rPr lang="ko-KR" altLang="en-US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를 수정하였다면 </a:t>
            </a:r>
            <a:r>
              <a:rPr lang="en-US" altLang="ko-KR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YOLO </a:t>
            </a:r>
            <a:r>
              <a:rPr lang="ko-KR" altLang="en-US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모델 구조도 변경해야 함</a:t>
            </a:r>
            <a:r>
              <a:rPr lang="en-US" altLang="ko-KR" sz="1600" b="1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(train </a:t>
            </a:r>
            <a:r>
              <a:rPr lang="ko-KR" altLang="en-US" sz="1600" b="1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및 </a:t>
            </a:r>
            <a:r>
              <a:rPr lang="en-US" altLang="ko-KR" sz="1600" b="1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test</a:t>
            </a:r>
            <a:r>
              <a:rPr lang="ko-KR" altLang="en-US" sz="1600" b="1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에 사용하는 </a:t>
            </a:r>
            <a:r>
              <a:rPr lang="en-US" altLang="ko-KR" sz="1600" b="1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r>
              <a:rPr lang="en-US" altLang="ko-KR" sz="1600" b="1" dirty="0" err="1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cfg</a:t>
            </a:r>
            <a:r>
              <a:rPr lang="ko-KR" altLang="en-US" sz="1600" b="1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파일을 수정해야함</a:t>
            </a:r>
            <a:r>
              <a:rPr lang="en-US" altLang="ko-KR" sz="1600" b="1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r>
              <a:rPr lang="en-US" altLang="ko-KR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ko-KR" altLang="en-US" sz="16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1F76E4-3A29-4ADB-87E0-77249194E07D}"/>
              </a:ext>
            </a:extLst>
          </p:cNvPr>
          <p:cNvSpPr txBox="1"/>
          <p:nvPr/>
        </p:nvSpPr>
        <p:spPr>
          <a:xfrm>
            <a:off x="1114076" y="2002194"/>
            <a:ext cx="9376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① class </a:t>
            </a:r>
            <a:r>
              <a:rPr lang="ko-KR" altLang="en-US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수 변경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DEE12E-4446-4EF1-9460-C6892899D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962" y="2557804"/>
            <a:ext cx="4745038" cy="3373597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B3F1C1F-175E-4ABD-BFED-BB13DD74D3FC}"/>
              </a:ext>
            </a:extLst>
          </p:cNvPr>
          <p:cNvSpPr/>
          <p:nvPr/>
        </p:nvSpPr>
        <p:spPr>
          <a:xfrm>
            <a:off x="1231900" y="4931946"/>
            <a:ext cx="1473200" cy="1480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AEAA67-55ED-4B3B-A8CB-55BF5AF5E09C}"/>
              </a:ext>
            </a:extLst>
          </p:cNvPr>
          <p:cNvSpPr txBox="1"/>
          <p:nvPr/>
        </p:nvSpPr>
        <p:spPr>
          <a:xfrm>
            <a:off x="6215062" y="2498223"/>
            <a:ext cx="572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※  </a:t>
            </a: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수정해야하는 부분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(classes)</a:t>
            </a: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이 여러 개 일 수 있으니 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ctrl + F </a:t>
            </a: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로 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classes </a:t>
            </a:r>
          </a:p>
          <a:p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     </a:t>
            </a: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검색하여 수정하기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ko-KR" altLang="en-US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17793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DDD03C-6F1E-4486-AA1E-F26D2957D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800" y="6378575"/>
            <a:ext cx="2743200" cy="365125"/>
          </a:xfrm>
        </p:spPr>
        <p:txBody>
          <a:bodyPr/>
          <a:lstStyle/>
          <a:p>
            <a:fld id="{3B36D46A-7FE3-4E2E-B619-72AAEB1109BA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32DE0B-B837-4E1E-AF77-7A5EED0EA288}"/>
              </a:ext>
            </a:extLst>
          </p:cNvPr>
          <p:cNvSpPr/>
          <p:nvPr/>
        </p:nvSpPr>
        <p:spPr>
          <a:xfrm>
            <a:off x="127000" y="101600"/>
            <a:ext cx="11950700" cy="6616700"/>
          </a:xfrm>
          <a:prstGeom prst="rect">
            <a:avLst/>
          </a:prstGeom>
          <a:noFill/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latin typeface="Arial Nova Light" panose="020B03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34BE71-802B-451E-81D7-C69D28B17B46}"/>
              </a:ext>
            </a:extLst>
          </p:cNvPr>
          <p:cNvSpPr txBox="1"/>
          <p:nvPr/>
        </p:nvSpPr>
        <p:spPr>
          <a:xfrm>
            <a:off x="254000" y="317500"/>
            <a:ext cx="1087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▶ YOLOv3 _ </a:t>
            </a:r>
            <a:r>
              <a:rPr lang="en-US" altLang="ko-KR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DarkNet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Finetuning</a:t>
            </a:r>
            <a:endParaRPr lang="ko-KR" altLang="en-US" b="1" dirty="0">
              <a:solidFill>
                <a:srgbClr val="0033CC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242EBC-8E42-4CCE-83FF-AF863055150C}"/>
              </a:ext>
            </a:extLst>
          </p:cNvPr>
          <p:cNvSpPr txBox="1"/>
          <p:nvPr/>
        </p:nvSpPr>
        <p:spPr>
          <a:xfrm>
            <a:off x="747490" y="1432351"/>
            <a:ext cx="11063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class</a:t>
            </a:r>
            <a:r>
              <a:rPr lang="ko-KR" altLang="en-US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를 수정하였다면 </a:t>
            </a:r>
            <a:r>
              <a:rPr lang="en-US" altLang="ko-KR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YOLO </a:t>
            </a:r>
            <a:r>
              <a:rPr lang="ko-KR" altLang="en-US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모델 구조도 변경해야 함</a:t>
            </a:r>
            <a:r>
              <a:rPr lang="en-US" altLang="ko-KR" sz="1600" b="1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(train </a:t>
            </a:r>
            <a:r>
              <a:rPr lang="ko-KR" altLang="en-US" sz="1600" b="1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및 </a:t>
            </a:r>
            <a:r>
              <a:rPr lang="en-US" altLang="ko-KR" sz="1600" b="1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test</a:t>
            </a:r>
            <a:r>
              <a:rPr lang="ko-KR" altLang="en-US" sz="1600" b="1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에 사용하는 </a:t>
            </a:r>
            <a:r>
              <a:rPr lang="en-US" altLang="ko-KR" sz="1600" b="1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r>
              <a:rPr lang="en-US" altLang="ko-KR" sz="1600" b="1" dirty="0" err="1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cfg</a:t>
            </a:r>
            <a:r>
              <a:rPr lang="ko-KR" altLang="en-US" sz="1600" b="1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파일을 수정해야함</a:t>
            </a:r>
            <a:r>
              <a:rPr lang="en-US" altLang="ko-KR" sz="1600" b="1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r>
              <a:rPr lang="en-US" altLang="ko-KR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ko-KR" altLang="en-US" sz="16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1F76E4-3A29-4ADB-87E0-77249194E07D}"/>
              </a:ext>
            </a:extLst>
          </p:cNvPr>
          <p:cNvSpPr txBox="1"/>
          <p:nvPr/>
        </p:nvSpPr>
        <p:spPr>
          <a:xfrm>
            <a:off x="1114076" y="2002194"/>
            <a:ext cx="9376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②  [Convolutional]</a:t>
            </a:r>
            <a:r>
              <a:rPr lang="ko-KR" altLang="en-US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의 </a:t>
            </a:r>
            <a:r>
              <a:rPr lang="en-US" altLang="ko-KR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filters </a:t>
            </a:r>
            <a:r>
              <a:rPr lang="ko-KR" altLang="en-US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수 변경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AEAA67-55ED-4B3B-A8CB-55BF5AF5E09C}"/>
              </a:ext>
            </a:extLst>
          </p:cNvPr>
          <p:cNvSpPr txBox="1"/>
          <p:nvPr/>
        </p:nvSpPr>
        <p:spPr>
          <a:xfrm>
            <a:off x="1541462" y="2551856"/>
            <a:ext cx="3221038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Filters = (classes + 5) </a:t>
            </a:r>
            <a:r>
              <a:rPr lang="ko-KR" altLang="en-US" sz="1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* </a:t>
            </a:r>
            <a:r>
              <a:rPr lang="en-US" altLang="ko-KR" sz="1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3</a:t>
            </a:r>
            <a:endParaRPr lang="ko-KR" altLang="en-US" sz="14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90516E-C4AD-41E3-A873-3C69F5F6B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462" y="3231629"/>
            <a:ext cx="3990975" cy="311467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13A8F12-80EA-4C0A-BC52-B4796C96F7CC}"/>
              </a:ext>
            </a:extLst>
          </p:cNvPr>
          <p:cNvSpPr/>
          <p:nvPr/>
        </p:nvSpPr>
        <p:spPr>
          <a:xfrm>
            <a:off x="1541462" y="5286482"/>
            <a:ext cx="1473200" cy="2275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520219-4205-4FD5-BD8F-DF0E2D0428E1}"/>
              </a:ext>
            </a:extLst>
          </p:cNvPr>
          <p:cNvSpPr txBox="1"/>
          <p:nvPr/>
        </p:nvSpPr>
        <p:spPr>
          <a:xfrm>
            <a:off x="5802138" y="3256290"/>
            <a:ext cx="572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※  </a:t>
            </a: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수정해야하는 부분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(filters)</a:t>
            </a: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이 여러 개 일 수 있으니 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ctrl + F </a:t>
            </a: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로 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filters </a:t>
            </a:r>
          </a:p>
          <a:p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     </a:t>
            </a: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검색하여 수정하기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ko-KR" altLang="en-US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95861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DDD03C-6F1E-4486-AA1E-F26D2957D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800" y="6378575"/>
            <a:ext cx="2743200" cy="365125"/>
          </a:xfrm>
        </p:spPr>
        <p:txBody>
          <a:bodyPr/>
          <a:lstStyle/>
          <a:p>
            <a:fld id="{3B36D46A-7FE3-4E2E-B619-72AAEB1109BA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32DE0B-B837-4E1E-AF77-7A5EED0EA288}"/>
              </a:ext>
            </a:extLst>
          </p:cNvPr>
          <p:cNvSpPr/>
          <p:nvPr/>
        </p:nvSpPr>
        <p:spPr>
          <a:xfrm>
            <a:off x="127000" y="101600"/>
            <a:ext cx="11950700" cy="6616700"/>
          </a:xfrm>
          <a:prstGeom prst="rect">
            <a:avLst/>
          </a:prstGeom>
          <a:noFill/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latin typeface="Arial Nova Light" panose="020B03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34BE71-802B-451E-81D7-C69D28B17B46}"/>
              </a:ext>
            </a:extLst>
          </p:cNvPr>
          <p:cNvSpPr txBox="1"/>
          <p:nvPr/>
        </p:nvSpPr>
        <p:spPr>
          <a:xfrm>
            <a:off x="254000" y="317500"/>
            <a:ext cx="1087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▶ YOLOv3 _ </a:t>
            </a:r>
            <a:r>
              <a:rPr lang="en-US" altLang="ko-KR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DarkNet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Finetuning</a:t>
            </a:r>
            <a:endParaRPr lang="ko-KR" altLang="en-US" b="1" dirty="0">
              <a:solidFill>
                <a:srgbClr val="0033CC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242EBC-8E42-4CCE-83FF-AF863055150C}"/>
              </a:ext>
            </a:extLst>
          </p:cNvPr>
          <p:cNvSpPr txBox="1"/>
          <p:nvPr/>
        </p:nvSpPr>
        <p:spPr>
          <a:xfrm>
            <a:off x="747490" y="1432351"/>
            <a:ext cx="11063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.data / .txt / .names </a:t>
            </a:r>
            <a:r>
              <a:rPr lang="ko-KR" altLang="en-US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파일 수정을 마쳤다면 </a:t>
            </a:r>
            <a:r>
              <a:rPr lang="en-US" altLang="ko-KR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make </a:t>
            </a:r>
            <a:r>
              <a:rPr lang="ko-KR" altLang="en-US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명령어 실행</a:t>
            </a:r>
            <a:r>
              <a:rPr lang="en-US" altLang="ko-KR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ko-KR" altLang="en-US" sz="16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05C40E-ABD2-44FE-BA51-4B3E97473708}"/>
              </a:ext>
            </a:extLst>
          </p:cNvPr>
          <p:cNvSpPr txBox="1"/>
          <p:nvPr/>
        </p:nvSpPr>
        <p:spPr>
          <a:xfrm>
            <a:off x="1061245" y="1919643"/>
            <a:ext cx="9256710" cy="276999"/>
          </a:xfrm>
          <a:prstGeom prst="rect">
            <a:avLst/>
          </a:prstGeom>
          <a:solidFill>
            <a:srgbClr val="300A2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66FF33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 make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2BF635-C684-4D34-92EE-B4F26117F159}"/>
              </a:ext>
            </a:extLst>
          </p:cNvPr>
          <p:cNvSpPr txBox="1"/>
          <p:nvPr/>
        </p:nvSpPr>
        <p:spPr>
          <a:xfrm>
            <a:off x="747490" y="2593132"/>
            <a:ext cx="11063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Train </a:t>
            </a:r>
            <a:r>
              <a:rPr lang="ko-KR" altLang="en-US" sz="1600" b="1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명령어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A82586-0B8E-44B7-A6E6-4C4E078352A8}"/>
              </a:ext>
            </a:extLst>
          </p:cNvPr>
          <p:cNvSpPr txBox="1"/>
          <p:nvPr/>
        </p:nvSpPr>
        <p:spPr>
          <a:xfrm>
            <a:off x="1061245" y="3051177"/>
            <a:ext cx="9256710" cy="276999"/>
          </a:xfrm>
          <a:prstGeom prst="rect">
            <a:avLst/>
          </a:prstGeom>
          <a:solidFill>
            <a:srgbClr val="300A2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66FF33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./darknet detector train .data</a:t>
            </a:r>
            <a:r>
              <a:rPr lang="ko-KR" altLang="en-US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파일위치 </a:t>
            </a:r>
            <a:r>
              <a:rPr lang="en-US" altLang="ko-KR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cfg</a:t>
            </a:r>
            <a:r>
              <a:rPr lang="ko-KR" altLang="en-US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파일위치 </a:t>
            </a:r>
            <a:r>
              <a:rPr lang="en-US" altLang="ko-KR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(weigh</a:t>
            </a:r>
            <a:r>
              <a:rPr lang="ko-KR" altLang="en-US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파일위치</a:t>
            </a:r>
            <a:r>
              <a:rPr lang="en-US" altLang="ko-KR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ko-KR" altLang="en-US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endParaRPr lang="en-US" altLang="ko-KR" sz="12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69EF67-C91B-4368-B50B-15182E20FFA1}"/>
              </a:ext>
            </a:extLst>
          </p:cNvPr>
          <p:cNvSpPr txBox="1"/>
          <p:nvPr/>
        </p:nvSpPr>
        <p:spPr>
          <a:xfrm>
            <a:off x="747490" y="3723203"/>
            <a:ext cx="11063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Test </a:t>
            </a:r>
            <a:r>
              <a:rPr lang="ko-KR" altLang="en-US" sz="1600" b="1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명령어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D9CC15-4CAD-4570-9B44-DAB4F3B5F214}"/>
              </a:ext>
            </a:extLst>
          </p:cNvPr>
          <p:cNvSpPr txBox="1"/>
          <p:nvPr/>
        </p:nvSpPr>
        <p:spPr>
          <a:xfrm>
            <a:off x="1061245" y="4181248"/>
            <a:ext cx="9256710" cy="276999"/>
          </a:xfrm>
          <a:prstGeom prst="rect">
            <a:avLst/>
          </a:prstGeom>
          <a:solidFill>
            <a:srgbClr val="300A2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66FF33"/>
                </a:solidFill>
                <a:latin typeface="Consolas" panose="020B0609020204030204" pitchFamily="49" charset="0"/>
              </a:rPr>
              <a:t>$ </a:t>
            </a:r>
            <a:r>
              <a:rPr lang="en-US" altLang="ko-KR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./darknet detector test .data</a:t>
            </a:r>
            <a:r>
              <a:rPr lang="ko-KR" altLang="en-US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파일위치 </a:t>
            </a:r>
            <a:r>
              <a:rPr lang="en-US" altLang="ko-KR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cfg</a:t>
            </a:r>
            <a:r>
              <a:rPr lang="ko-KR" altLang="en-US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파일위치 </a:t>
            </a:r>
            <a:r>
              <a:rPr lang="en-US" altLang="ko-KR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weigh</a:t>
            </a:r>
            <a:r>
              <a:rPr lang="ko-KR" altLang="en-US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파일위치</a:t>
            </a:r>
            <a:r>
              <a:rPr lang="en-US" altLang="ko-KR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 test</a:t>
            </a:r>
            <a:r>
              <a:rPr lang="ko-KR" altLang="en-US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이미지 </a:t>
            </a:r>
            <a:endParaRPr lang="en-US" altLang="ko-KR" sz="12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4636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DDD03C-6F1E-4486-AA1E-F26D2957D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800" y="6378575"/>
            <a:ext cx="2743200" cy="365125"/>
          </a:xfrm>
        </p:spPr>
        <p:txBody>
          <a:bodyPr/>
          <a:lstStyle/>
          <a:p>
            <a:fld id="{3B36D46A-7FE3-4E2E-B619-72AAEB1109BA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32DE0B-B837-4E1E-AF77-7A5EED0EA288}"/>
              </a:ext>
            </a:extLst>
          </p:cNvPr>
          <p:cNvSpPr/>
          <p:nvPr/>
        </p:nvSpPr>
        <p:spPr>
          <a:xfrm>
            <a:off x="127000" y="101600"/>
            <a:ext cx="11950700" cy="6616700"/>
          </a:xfrm>
          <a:prstGeom prst="rect">
            <a:avLst/>
          </a:prstGeom>
          <a:noFill/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latin typeface="Arial Nova Light" panose="020B03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34BE71-802B-451E-81D7-C69D28B17B46}"/>
              </a:ext>
            </a:extLst>
          </p:cNvPr>
          <p:cNvSpPr txBox="1"/>
          <p:nvPr/>
        </p:nvSpPr>
        <p:spPr>
          <a:xfrm>
            <a:off x="254000" y="317500"/>
            <a:ext cx="1087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▶ YOLOv3 _ </a:t>
            </a:r>
            <a:r>
              <a:rPr lang="en-US" altLang="ko-KR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DarkNet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Finetuning</a:t>
            </a:r>
            <a:endParaRPr lang="ko-KR" altLang="en-US" b="1" dirty="0">
              <a:solidFill>
                <a:srgbClr val="0033CC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242EBC-8E42-4CCE-83FF-AF863055150C}"/>
              </a:ext>
            </a:extLst>
          </p:cNvPr>
          <p:cNvSpPr txBox="1"/>
          <p:nvPr/>
        </p:nvSpPr>
        <p:spPr>
          <a:xfrm>
            <a:off x="747490" y="1432351"/>
            <a:ext cx="11063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에러나면</a:t>
            </a:r>
            <a:r>
              <a:rPr lang="ko-KR" altLang="en-US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r>
              <a:rPr lang="en-US" altLang="ko-KR" sz="16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cfg</a:t>
            </a:r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파일에서 </a:t>
            </a:r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batch size </a:t>
            </a:r>
            <a:r>
              <a:rPr lang="ko-KR" altLang="en-US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낮춰서 진행해보기</a:t>
            </a:r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ko-KR" altLang="en-US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C73081-1C29-48BF-9D54-1590EAB705EC}"/>
              </a:ext>
            </a:extLst>
          </p:cNvPr>
          <p:cNvSpPr txBox="1"/>
          <p:nvPr/>
        </p:nvSpPr>
        <p:spPr>
          <a:xfrm>
            <a:off x="747490" y="2171471"/>
            <a:ext cx="11063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weight </a:t>
            </a:r>
            <a:r>
              <a:rPr lang="ko-KR" altLang="en-US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파일 저장하는 횟수는 </a:t>
            </a:r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examples </a:t>
            </a:r>
            <a:r>
              <a:rPr lang="ko-KR" altLang="en-US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폴더에서 </a:t>
            </a:r>
            <a:r>
              <a:rPr lang="en-US" altLang="ko-KR" sz="16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detector.c</a:t>
            </a:r>
            <a:r>
              <a:rPr lang="ko-KR" altLang="en-US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의 </a:t>
            </a:r>
            <a:r>
              <a:rPr lang="en-US" altLang="ko-KR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138 line </a:t>
            </a:r>
            <a:r>
              <a:rPr lang="ko-KR" altLang="en-US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수정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6D9B57-1409-4EDC-8C58-F816D9F61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695" y="2904425"/>
            <a:ext cx="5162550" cy="341947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28A435-AF4B-4F63-9C19-E37870DFB11C}"/>
              </a:ext>
            </a:extLst>
          </p:cNvPr>
          <p:cNvSpPr/>
          <p:nvPr/>
        </p:nvSpPr>
        <p:spPr>
          <a:xfrm>
            <a:off x="1541462" y="4292432"/>
            <a:ext cx="3348038" cy="2414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CB4FD5-CC78-4010-B76D-73EEA6B488AA}"/>
              </a:ext>
            </a:extLst>
          </p:cNvPr>
          <p:cNvSpPr txBox="1"/>
          <p:nvPr/>
        </p:nvSpPr>
        <p:spPr>
          <a:xfrm>
            <a:off x="6390822" y="4218216"/>
            <a:ext cx="5162550" cy="7075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(i%10000==0)</a:t>
            </a:r>
            <a:r>
              <a:rPr lang="ko-KR" altLang="en-US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을 </a:t>
            </a:r>
            <a:r>
              <a:rPr lang="en-US" altLang="ko-KR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(i%2==0)</a:t>
            </a:r>
            <a:r>
              <a:rPr lang="ko-KR" altLang="en-US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로 바꿔주면 </a:t>
            </a:r>
            <a:r>
              <a:rPr lang="en-US" altLang="ko-KR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darknet/backup </a:t>
            </a:r>
            <a:r>
              <a:rPr lang="ko-KR" altLang="en-US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폴더에</a:t>
            </a:r>
            <a:endParaRPr lang="en-US" altLang="ko-KR" sz="14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weights </a:t>
            </a:r>
            <a:r>
              <a:rPr lang="ko-KR" altLang="en-US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데이터</a:t>
            </a:r>
            <a:r>
              <a:rPr lang="en-US" altLang="ko-KR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파일</a:t>
            </a:r>
            <a:r>
              <a:rPr lang="en-US" altLang="ko-KR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r>
              <a:rPr lang="ko-KR" altLang="en-US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가 </a:t>
            </a:r>
            <a:r>
              <a:rPr lang="en-US" altLang="ko-KR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2</a:t>
            </a:r>
            <a:r>
              <a:rPr lang="ko-KR" altLang="en-US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단위 씩 생성됨</a:t>
            </a:r>
            <a:r>
              <a:rPr lang="en-US" altLang="ko-KR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ko-KR" altLang="en-US" sz="14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C08F367-1B64-4658-85D1-7E183E8A15A3}"/>
              </a:ext>
            </a:extLst>
          </p:cNvPr>
          <p:cNvCxnSpPr>
            <a:stCxn id="14" idx="3"/>
          </p:cNvCxnSpPr>
          <p:nvPr/>
        </p:nvCxnSpPr>
        <p:spPr>
          <a:xfrm flipV="1">
            <a:off x="4889500" y="4413165"/>
            <a:ext cx="1351645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970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DDD03C-6F1E-4486-AA1E-F26D2957D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800" y="6378575"/>
            <a:ext cx="2743200" cy="365125"/>
          </a:xfrm>
        </p:spPr>
        <p:txBody>
          <a:bodyPr/>
          <a:lstStyle/>
          <a:p>
            <a:fld id="{3B36D46A-7FE3-4E2E-B619-72AAEB1109BA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32DE0B-B837-4E1E-AF77-7A5EED0EA288}"/>
              </a:ext>
            </a:extLst>
          </p:cNvPr>
          <p:cNvSpPr/>
          <p:nvPr/>
        </p:nvSpPr>
        <p:spPr>
          <a:xfrm>
            <a:off x="127000" y="101600"/>
            <a:ext cx="11950700" cy="6616700"/>
          </a:xfrm>
          <a:prstGeom prst="rect">
            <a:avLst/>
          </a:prstGeom>
          <a:noFill/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latin typeface="Arial Nova Light" panose="020B03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34BE71-802B-451E-81D7-C69D28B17B46}"/>
              </a:ext>
            </a:extLst>
          </p:cNvPr>
          <p:cNvSpPr txBox="1"/>
          <p:nvPr/>
        </p:nvSpPr>
        <p:spPr>
          <a:xfrm>
            <a:off x="254000" y="317500"/>
            <a:ext cx="6718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▶ 2-Stage Object Detection</a:t>
            </a:r>
            <a:endParaRPr lang="ko-KR" altLang="en-US" sz="28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9DA1083-0518-4AA4-963F-3FAAF93DCA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24" b="62490"/>
          <a:stretch/>
        </p:blipFill>
        <p:spPr>
          <a:xfrm>
            <a:off x="447675" y="1252309"/>
            <a:ext cx="9534525" cy="11945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22956B1-6E9F-4AD6-B505-4261299B9A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168"/>
          <a:stretch/>
        </p:blipFill>
        <p:spPr>
          <a:xfrm>
            <a:off x="1019174" y="2858492"/>
            <a:ext cx="9534525" cy="258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93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DDD03C-6F1E-4486-AA1E-F26D2957D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800" y="6378575"/>
            <a:ext cx="2743200" cy="365125"/>
          </a:xfrm>
        </p:spPr>
        <p:txBody>
          <a:bodyPr/>
          <a:lstStyle/>
          <a:p>
            <a:fld id="{3B36D46A-7FE3-4E2E-B619-72AAEB1109BA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32DE0B-B837-4E1E-AF77-7A5EED0EA288}"/>
              </a:ext>
            </a:extLst>
          </p:cNvPr>
          <p:cNvSpPr/>
          <p:nvPr/>
        </p:nvSpPr>
        <p:spPr>
          <a:xfrm>
            <a:off x="127000" y="101600"/>
            <a:ext cx="11950700" cy="6616700"/>
          </a:xfrm>
          <a:prstGeom prst="rect">
            <a:avLst/>
          </a:prstGeom>
          <a:noFill/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latin typeface="Arial Nova Light" panose="020B03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34BE71-802B-451E-81D7-C69D28B17B46}"/>
              </a:ext>
            </a:extLst>
          </p:cNvPr>
          <p:cNvSpPr txBox="1"/>
          <p:nvPr/>
        </p:nvSpPr>
        <p:spPr>
          <a:xfrm>
            <a:off x="254000" y="317500"/>
            <a:ext cx="6718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▶ 1-Stage Object Detection</a:t>
            </a:r>
            <a:endParaRPr lang="ko-KR" altLang="en-US" sz="28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3ECC99-CD37-411C-BC3A-67CD53161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25" y="1220508"/>
            <a:ext cx="8524875" cy="12477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1BA3BC4-8791-4D0C-B655-E54B2E6C1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25" y="2600978"/>
            <a:ext cx="936307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3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DDD03C-6F1E-4486-AA1E-F26D2957D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800" y="6378575"/>
            <a:ext cx="2743200" cy="365125"/>
          </a:xfrm>
        </p:spPr>
        <p:txBody>
          <a:bodyPr/>
          <a:lstStyle/>
          <a:p>
            <a:fld id="{3B36D46A-7FE3-4E2E-B619-72AAEB1109BA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32DE0B-B837-4E1E-AF77-7A5EED0EA288}"/>
              </a:ext>
            </a:extLst>
          </p:cNvPr>
          <p:cNvSpPr/>
          <p:nvPr/>
        </p:nvSpPr>
        <p:spPr>
          <a:xfrm>
            <a:off x="127000" y="101600"/>
            <a:ext cx="11950700" cy="6616700"/>
          </a:xfrm>
          <a:prstGeom prst="rect">
            <a:avLst/>
          </a:prstGeom>
          <a:noFill/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latin typeface="Arial Nova Light" panose="020B03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34BE71-802B-451E-81D7-C69D28B17B46}"/>
              </a:ext>
            </a:extLst>
          </p:cNvPr>
          <p:cNvSpPr txBox="1"/>
          <p:nvPr/>
        </p:nvSpPr>
        <p:spPr>
          <a:xfrm>
            <a:off x="254000" y="317500"/>
            <a:ext cx="6718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▶ 1-Stage Object Detection</a:t>
            </a:r>
            <a:endParaRPr lang="ko-KR" altLang="en-US" sz="28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2050" name="Picture 2" descr="detector-component">
            <a:extLst>
              <a:ext uri="{FF2B5EF4-FFF2-40B4-BE49-F238E27FC236}">
                <a16:creationId xmlns:a16="http://schemas.microsoft.com/office/drawing/2014/main" id="{D890FD6C-4898-4542-B408-97886B282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7" y="1110431"/>
            <a:ext cx="8275104" cy="249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7D42D89-AB94-4D44-B790-0AD58DC12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4837" y="3876020"/>
            <a:ext cx="762952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78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DDD03C-6F1E-4486-AA1E-F26D2957D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800" y="6378575"/>
            <a:ext cx="2743200" cy="365125"/>
          </a:xfrm>
        </p:spPr>
        <p:txBody>
          <a:bodyPr/>
          <a:lstStyle/>
          <a:p>
            <a:fld id="{3B36D46A-7FE3-4E2E-B619-72AAEB1109BA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32DE0B-B837-4E1E-AF77-7A5EED0EA288}"/>
              </a:ext>
            </a:extLst>
          </p:cNvPr>
          <p:cNvSpPr/>
          <p:nvPr/>
        </p:nvSpPr>
        <p:spPr>
          <a:xfrm>
            <a:off x="127000" y="101600"/>
            <a:ext cx="11950700" cy="6616700"/>
          </a:xfrm>
          <a:prstGeom prst="rect">
            <a:avLst/>
          </a:prstGeom>
          <a:noFill/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latin typeface="Arial Nova Light" panose="020B03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34BE71-802B-451E-81D7-C69D28B17B46}"/>
              </a:ext>
            </a:extLst>
          </p:cNvPr>
          <p:cNvSpPr txBox="1"/>
          <p:nvPr/>
        </p:nvSpPr>
        <p:spPr>
          <a:xfrm>
            <a:off x="254000" y="317500"/>
            <a:ext cx="1087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▶ R-CNN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계열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(2-Stage Object Detection)</a:t>
            </a:r>
            <a:endParaRPr lang="ko-KR" altLang="en-US" sz="20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6FC2533-1DF5-45E8-85FD-00D641266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025" y="1962223"/>
            <a:ext cx="6696075" cy="22002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9F31716-CCAF-4FCF-851D-3AF1ED61C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275" y="2218979"/>
            <a:ext cx="2257425" cy="140017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566A2E-0F49-4173-9F26-72D4FBEF034C}"/>
              </a:ext>
            </a:extLst>
          </p:cNvPr>
          <p:cNvSpPr/>
          <p:nvPr/>
        </p:nvSpPr>
        <p:spPr>
          <a:xfrm>
            <a:off x="4311189" y="3754824"/>
            <a:ext cx="1722474" cy="393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577AED-2579-4F80-B69E-0F25E179624F}"/>
              </a:ext>
            </a:extLst>
          </p:cNvPr>
          <p:cNvSpPr txBox="1"/>
          <p:nvPr/>
        </p:nvSpPr>
        <p:spPr>
          <a:xfrm>
            <a:off x="4273881" y="4310411"/>
            <a:ext cx="5488615" cy="116461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Input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으로 주어진 레이블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(label)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과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CNN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에서 형성한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Bounding Box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차이를 구해서 그만큼 조정을 할 수 있도록 하는 절차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이를 통해 신경망 초기로 위의 절차 결과가 전달되어서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Region proposal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 좀 더 의미 있는 영역이 되도록 만듦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90C80F-A1E3-455C-B1B8-85DF44D0AC6D}"/>
              </a:ext>
            </a:extLst>
          </p:cNvPr>
          <p:cNvSpPr txBox="1"/>
          <p:nvPr/>
        </p:nvSpPr>
        <p:spPr>
          <a:xfrm>
            <a:off x="-155904" y="6479401"/>
            <a:ext cx="5710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[ RCNN</a:t>
            </a:r>
            <a:r>
              <a:rPr lang="ko-KR" altLang="en-US" sz="1200" b="1" dirty="0"/>
              <a:t>구조 및 절차</a:t>
            </a:r>
            <a:r>
              <a:rPr lang="en-US" altLang="ko-KR" sz="1100" dirty="0"/>
              <a:t>, </a:t>
            </a:r>
            <a:r>
              <a:rPr lang="ko-KR" altLang="en-US" sz="1100" dirty="0"/>
              <a:t>출처 </a:t>
            </a:r>
            <a:r>
              <a:rPr lang="en-US" altLang="ko-KR" sz="1100" dirty="0"/>
              <a:t>:https://www.youtube.com/watch?v=W0U2mf9pf8o</a:t>
            </a:r>
            <a:r>
              <a:rPr lang="en-US" altLang="ko-KR" sz="1200" b="1" dirty="0"/>
              <a:t>]  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613885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DDD03C-6F1E-4486-AA1E-F26D2957D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800" y="6378575"/>
            <a:ext cx="2743200" cy="365125"/>
          </a:xfrm>
        </p:spPr>
        <p:txBody>
          <a:bodyPr/>
          <a:lstStyle/>
          <a:p>
            <a:fld id="{3B36D46A-7FE3-4E2E-B619-72AAEB1109BA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32DE0B-B837-4E1E-AF77-7A5EED0EA288}"/>
              </a:ext>
            </a:extLst>
          </p:cNvPr>
          <p:cNvSpPr/>
          <p:nvPr/>
        </p:nvSpPr>
        <p:spPr>
          <a:xfrm>
            <a:off x="127000" y="101600"/>
            <a:ext cx="11950700" cy="6616700"/>
          </a:xfrm>
          <a:prstGeom prst="rect">
            <a:avLst/>
          </a:prstGeom>
          <a:noFill/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latin typeface="Arial Nova Light" panose="020B03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34BE71-802B-451E-81D7-C69D28B17B46}"/>
              </a:ext>
            </a:extLst>
          </p:cNvPr>
          <p:cNvSpPr txBox="1"/>
          <p:nvPr/>
        </p:nvSpPr>
        <p:spPr>
          <a:xfrm>
            <a:off x="254000" y="317500"/>
            <a:ext cx="1087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▶ R-CNN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계열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(2-Stage Object Detection)</a:t>
            </a:r>
            <a:endParaRPr lang="ko-KR" altLang="en-US" sz="20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D09C58-E3C2-4AB0-B8D0-DE444B5CFCE6}"/>
              </a:ext>
            </a:extLst>
          </p:cNvPr>
          <p:cNvSpPr txBox="1"/>
          <p:nvPr/>
        </p:nvSpPr>
        <p:spPr>
          <a:xfrm>
            <a:off x="63500" y="6471812"/>
            <a:ext cx="5796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[ </a:t>
            </a:r>
            <a:r>
              <a:rPr lang="ko-KR" altLang="en-US" sz="1100" dirty="0"/>
              <a:t>출처 </a:t>
            </a:r>
            <a:r>
              <a:rPr lang="en-US" altLang="ko-KR" sz="1100" dirty="0"/>
              <a:t>:http://blog.naver.com/</a:t>
            </a:r>
            <a:r>
              <a:rPr lang="en-US" altLang="ko-KR" sz="1100" dirty="0" err="1"/>
              <a:t>PostView.nhn?blogId</a:t>
            </a:r>
            <a:r>
              <a:rPr lang="en-US" altLang="ko-KR" sz="1100" dirty="0"/>
              <a:t>=</a:t>
            </a:r>
            <a:r>
              <a:rPr lang="en-US" altLang="ko-KR" sz="1100" dirty="0" err="1"/>
              <a:t>sogangori&amp;logNo</a:t>
            </a:r>
            <a:r>
              <a:rPr lang="en-US" altLang="ko-KR" sz="1100" dirty="0"/>
              <a:t>=220993971883</a:t>
            </a:r>
            <a:r>
              <a:rPr lang="en-US" altLang="ko-KR" sz="1200" b="1" dirty="0"/>
              <a:t>] </a:t>
            </a:r>
            <a:endParaRPr lang="ko-KR" altLang="en-US" sz="12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D77563D-7395-45E1-8084-AF7E67DB6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95" y="1572828"/>
            <a:ext cx="4063226" cy="44133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5213A1-F5A7-466A-8358-F74FD4E1A0A5}"/>
              </a:ext>
            </a:extLst>
          </p:cNvPr>
          <p:cNvSpPr txBox="1"/>
          <p:nvPr/>
        </p:nvSpPr>
        <p:spPr>
          <a:xfrm>
            <a:off x="4610499" y="2111568"/>
            <a:ext cx="71786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b="1" dirty="0"/>
              <a:t>영상에서 오브젝트가 있을 것 같은 후보</a:t>
            </a:r>
            <a:r>
              <a:rPr lang="en-US" altLang="ko-KR" sz="1400" b="1" dirty="0"/>
              <a:t>(ROI – Region Of Interest : </a:t>
            </a:r>
            <a:r>
              <a:rPr lang="ko-KR" altLang="en-US" sz="1400" b="1" dirty="0"/>
              <a:t>관심 영역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를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먼저 뽑는다</a:t>
            </a:r>
            <a:r>
              <a:rPr lang="en-US" altLang="ko-KR" sz="1400" b="1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endParaRPr lang="en-US" altLang="ko-KR" sz="1400" b="1" dirty="0"/>
          </a:p>
          <a:p>
            <a:pPr marL="342900" indent="-342900">
              <a:buFont typeface="+mj-lt"/>
              <a:buAutoNum type="arabicPeriod" startAt="2"/>
            </a:pPr>
            <a:r>
              <a:rPr lang="ko-KR" altLang="en-US" sz="1400" b="1" dirty="0"/>
              <a:t>후보로 뽑힌 </a:t>
            </a:r>
            <a:r>
              <a:rPr lang="en-US" altLang="ko-KR" sz="1400" b="1" dirty="0"/>
              <a:t>ROI</a:t>
            </a:r>
            <a:r>
              <a:rPr lang="ko-KR" altLang="en-US" sz="1400" b="1" dirty="0"/>
              <a:t>들은 분류기</a:t>
            </a:r>
            <a:r>
              <a:rPr lang="en-US" altLang="ko-KR" sz="1400" b="1" dirty="0"/>
              <a:t>(Classification network)</a:t>
            </a:r>
            <a:r>
              <a:rPr lang="ko-KR" altLang="en-US" sz="1400" b="1" dirty="0"/>
              <a:t>에 의해 클래스 분류가 이뤄지고 </a:t>
            </a:r>
            <a:r>
              <a:rPr lang="en-US" altLang="ko-KR" sz="1400" b="1" dirty="0"/>
              <a:t>Bound Box</a:t>
            </a:r>
            <a:r>
              <a:rPr lang="ko-KR" altLang="en-US" sz="1400" b="1" dirty="0"/>
              <a:t>를 찾는다</a:t>
            </a: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F0028D-C6E1-4A72-8D1C-66C96B377CA2}"/>
              </a:ext>
            </a:extLst>
          </p:cNvPr>
          <p:cNvSpPr txBox="1"/>
          <p:nvPr/>
        </p:nvSpPr>
        <p:spPr>
          <a:xfrm>
            <a:off x="4923055" y="2674171"/>
            <a:ext cx="6866050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Region Proposal Network</a:t>
            </a:r>
            <a:r>
              <a:rPr lang="ko-KR" altLang="en-US" sz="1400" dirty="0"/>
              <a:t>가 영상에서 오브젝트가 있을 것 같은 영역</a:t>
            </a:r>
            <a:r>
              <a:rPr lang="en-US" altLang="ko-KR" sz="1400" dirty="0"/>
              <a:t>(Region)</a:t>
            </a:r>
            <a:r>
              <a:rPr lang="ko-KR" altLang="en-US" sz="1400" dirty="0"/>
              <a:t>들을 뽑아서 </a:t>
            </a:r>
            <a:r>
              <a:rPr lang="en-US" altLang="ko-KR" sz="1400" dirty="0"/>
              <a:t>(</a:t>
            </a:r>
            <a:r>
              <a:rPr lang="ko-KR" altLang="en-US" sz="1400" dirty="0"/>
              <a:t>여기서 어떤 클래스가 있는지 확인해보라고</a:t>
            </a:r>
            <a:r>
              <a:rPr lang="en-US" altLang="ko-KR" sz="1400" dirty="0"/>
              <a:t>) </a:t>
            </a:r>
            <a:r>
              <a:rPr lang="ko-KR" altLang="en-US" sz="1400" dirty="0"/>
              <a:t>제안</a:t>
            </a:r>
            <a:r>
              <a:rPr lang="en-US" altLang="ko-KR" sz="1400" dirty="0"/>
              <a:t>(proposal)</a:t>
            </a:r>
            <a:r>
              <a:rPr lang="ko-KR" altLang="en-US" sz="1400" dirty="0"/>
              <a:t>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95F162-23F5-4613-95C6-89E7F3CF7475}"/>
              </a:ext>
            </a:extLst>
          </p:cNvPr>
          <p:cNvSpPr txBox="1"/>
          <p:nvPr/>
        </p:nvSpPr>
        <p:spPr>
          <a:xfrm>
            <a:off x="4923055" y="4356067"/>
            <a:ext cx="6883000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앞의 </a:t>
            </a:r>
            <a:r>
              <a:rPr lang="en-US" altLang="ko-KR" sz="1400" dirty="0"/>
              <a:t>CNN</a:t>
            </a:r>
            <a:r>
              <a:rPr lang="ko-KR" altLang="en-US" sz="1400" dirty="0"/>
              <a:t>이 특징추출기의 역할을 하며</a:t>
            </a:r>
            <a:r>
              <a:rPr lang="en-US" altLang="ko-KR" sz="1400" dirty="0"/>
              <a:t>, RPN(Region Proposal Network)</a:t>
            </a:r>
            <a:r>
              <a:rPr lang="ko-KR" altLang="en-US" sz="1400" dirty="0"/>
              <a:t>는 오브젝트가 있을 법 한 경계 박스를 추천하며</a:t>
            </a:r>
            <a:r>
              <a:rPr lang="en-US" altLang="ko-KR" sz="1400" dirty="0"/>
              <a:t>, classifier</a:t>
            </a:r>
            <a:r>
              <a:rPr lang="ko-KR" altLang="en-US" sz="1400" dirty="0"/>
              <a:t>는 앞의 두 네트워크가 전달하는 특징데이터와 경계 박스 위치를 받아서 분류를 한다</a:t>
            </a:r>
            <a:r>
              <a:rPr lang="en-US" altLang="ko-KR" sz="1400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23E4F5-66C9-428E-95C9-58B6A71A4287}"/>
              </a:ext>
            </a:extLst>
          </p:cNvPr>
          <p:cNvSpPr txBox="1"/>
          <p:nvPr/>
        </p:nvSpPr>
        <p:spPr>
          <a:xfrm>
            <a:off x="4677877" y="1387532"/>
            <a:ext cx="4063227" cy="338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많은</a:t>
            </a:r>
            <a:r>
              <a:rPr lang="ko-KR" altLang="en-US" sz="1600">
                <a:solidFill>
                  <a:srgbClr val="FF0000"/>
                </a:solidFill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</a:rPr>
              <a:t>Proposals</a:t>
            </a:r>
            <a:r>
              <a:rPr lang="en-US" altLang="ko-KR" sz="1600" dirty="0">
                <a:solidFill>
                  <a:srgbClr val="FF0000"/>
                </a:solidFill>
              </a:rPr>
              <a:t>, </a:t>
            </a:r>
            <a:r>
              <a:rPr lang="ko-KR" altLang="en-US" sz="1600" dirty="0"/>
              <a:t>그 과정에서의 </a:t>
            </a:r>
            <a:r>
              <a:rPr lang="ko-KR" altLang="en-US" sz="1600" b="1" dirty="0">
                <a:solidFill>
                  <a:srgbClr val="FF0000"/>
                </a:solidFill>
              </a:rPr>
              <a:t>오버헤드</a:t>
            </a:r>
          </a:p>
        </p:txBody>
      </p:sp>
    </p:spTree>
    <p:extLst>
      <p:ext uri="{BB962C8B-B14F-4D97-AF65-F5344CB8AC3E}">
        <p14:creationId xmlns:p14="http://schemas.microsoft.com/office/powerpoint/2010/main" val="346050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DDD03C-6F1E-4486-AA1E-F26D2957D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800" y="6378575"/>
            <a:ext cx="2743200" cy="365125"/>
          </a:xfrm>
        </p:spPr>
        <p:txBody>
          <a:bodyPr/>
          <a:lstStyle/>
          <a:p>
            <a:fld id="{3B36D46A-7FE3-4E2E-B619-72AAEB1109BA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32DE0B-B837-4E1E-AF77-7A5EED0EA288}"/>
              </a:ext>
            </a:extLst>
          </p:cNvPr>
          <p:cNvSpPr/>
          <p:nvPr/>
        </p:nvSpPr>
        <p:spPr>
          <a:xfrm>
            <a:off x="127000" y="101600"/>
            <a:ext cx="11950700" cy="6616700"/>
          </a:xfrm>
          <a:prstGeom prst="rect">
            <a:avLst/>
          </a:prstGeom>
          <a:noFill/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latin typeface="Arial Nova Light" panose="020B03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34BE71-802B-451E-81D7-C69D28B17B46}"/>
              </a:ext>
            </a:extLst>
          </p:cNvPr>
          <p:cNvSpPr txBox="1"/>
          <p:nvPr/>
        </p:nvSpPr>
        <p:spPr>
          <a:xfrm>
            <a:off x="254000" y="317500"/>
            <a:ext cx="1087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▶ YOLO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(You Only Look One)</a:t>
            </a:r>
            <a:endParaRPr lang="ko-KR" altLang="en-US" sz="16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CADFF41-9432-4832-92D5-6A065B8923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63"/>
          <a:stretch/>
        </p:blipFill>
        <p:spPr>
          <a:xfrm>
            <a:off x="878881" y="1131018"/>
            <a:ext cx="9418237" cy="22979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4F1B34-0190-40D1-AFA1-280B1EAA5ED4}"/>
              </a:ext>
            </a:extLst>
          </p:cNvPr>
          <p:cNvSpPr txBox="1"/>
          <p:nvPr/>
        </p:nvSpPr>
        <p:spPr>
          <a:xfrm>
            <a:off x="937608" y="3808347"/>
            <a:ext cx="10022492" cy="231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solidFill>
                  <a:srgbClr val="FF0000"/>
                </a:solidFill>
              </a:rPr>
              <a:t>R-CNN </a:t>
            </a:r>
            <a:r>
              <a:rPr lang="ko-KR" altLang="en-US" sz="1400" b="1" dirty="0">
                <a:solidFill>
                  <a:srgbClr val="FF0000"/>
                </a:solidFill>
              </a:rPr>
              <a:t>계열에서 </a:t>
            </a:r>
            <a:r>
              <a:rPr lang="en-US" altLang="ko-KR" sz="1400" b="1" dirty="0">
                <a:solidFill>
                  <a:srgbClr val="FF0000"/>
                </a:solidFill>
              </a:rPr>
              <a:t>proposal</a:t>
            </a:r>
            <a:r>
              <a:rPr lang="ko-KR" altLang="en-US" sz="1400" b="1" dirty="0">
                <a:solidFill>
                  <a:srgbClr val="FF0000"/>
                </a:solidFill>
              </a:rPr>
              <a:t>의 수가 무한해 지는 것은 결국 오버헤드 문제를 발생시키므로</a:t>
            </a:r>
            <a:r>
              <a:rPr lang="en-US" altLang="ko-KR" sz="1400" b="1" dirty="0">
                <a:solidFill>
                  <a:srgbClr val="FF0000"/>
                </a:solidFill>
              </a:rPr>
              <a:t>, YOLO</a:t>
            </a:r>
            <a:r>
              <a:rPr lang="ko-KR" altLang="en-US" sz="1400" b="1" dirty="0">
                <a:solidFill>
                  <a:srgbClr val="FF0000"/>
                </a:solidFill>
              </a:rPr>
              <a:t>에서는 </a:t>
            </a:r>
            <a:r>
              <a:rPr lang="en-US" altLang="ko-KR" sz="1400" b="1" dirty="0">
                <a:solidFill>
                  <a:srgbClr val="FF0000"/>
                </a:solidFill>
              </a:rPr>
              <a:t>proposal</a:t>
            </a:r>
            <a:r>
              <a:rPr lang="ko-KR" altLang="en-US" sz="1400" b="1" dirty="0">
                <a:solidFill>
                  <a:srgbClr val="FF0000"/>
                </a:solidFill>
              </a:rPr>
              <a:t>을 제안하는 방식을 </a:t>
            </a:r>
            <a:r>
              <a:rPr lang="en-US" altLang="ko-KR" sz="1400" b="1" dirty="0">
                <a:solidFill>
                  <a:srgbClr val="FF0000"/>
                </a:solidFill>
              </a:rPr>
              <a:t>Grid </a:t>
            </a:r>
            <a:r>
              <a:rPr lang="ko-KR" altLang="en-US" sz="1400" b="1" dirty="0">
                <a:solidFill>
                  <a:srgbClr val="FF0000"/>
                </a:solidFill>
              </a:rPr>
              <a:t>방식으로 바꾸었다</a:t>
            </a:r>
            <a:r>
              <a:rPr lang="en-US" altLang="ko-KR" sz="1400" b="1" dirty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b="1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Grid cell</a:t>
            </a:r>
            <a:r>
              <a:rPr lang="ko-KR" altLang="en-US" sz="1400" dirty="0"/>
              <a:t>의 개수가 곧 </a:t>
            </a:r>
            <a:r>
              <a:rPr lang="en-US" altLang="ko-KR" sz="1400" dirty="0"/>
              <a:t>proposal</a:t>
            </a:r>
            <a:r>
              <a:rPr lang="ko-KR" altLang="en-US" sz="1400" dirty="0"/>
              <a:t>의 수로 </a:t>
            </a:r>
            <a:r>
              <a:rPr lang="en-US" altLang="ko-KR" sz="1400" dirty="0"/>
              <a:t>proposal</a:t>
            </a:r>
            <a:r>
              <a:rPr lang="ko-KR" altLang="en-US" sz="1400" dirty="0"/>
              <a:t>을 구하는 과정에서 오버헤드가 전혀 없다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Grid cell</a:t>
            </a:r>
            <a:r>
              <a:rPr lang="ko-KR" altLang="en-US" sz="1400" dirty="0"/>
              <a:t>안에 오브젝트가 있다는 보장은 전혀 없지만 그 것은 다른 방식도 마찬가지다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0066FF"/>
                </a:solidFill>
              </a:rPr>
              <a:t>YOLO</a:t>
            </a:r>
            <a:r>
              <a:rPr lang="ko-KR" altLang="en-US" sz="1400" dirty="0">
                <a:solidFill>
                  <a:srgbClr val="0066FF"/>
                </a:solidFill>
              </a:rPr>
              <a:t>는 실시간성을 확보하기 위해 </a:t>
            </a:r>
            <a:r>
              <a:rPr lang="en-US" altLang="ko-KR" sz="1400" dirty="0">
                <a:solidFill>
                  <a:srgbClr val="0066FF"/>
                </a:solidFill>
              </a:rPr>
              <a:t>Proposal</a:t>
            </a:r>
            <a:r>
              <a:rPr lang="ko-KR" altLang="en-US" sz="1400" dirty="0">
                <a:solidFill>
                  <a:srgbClr val="0066FF"/>
                </a:solidFill>
              </a:rPr>
              <a:t>의 수가 적은 </a:t>
            </a:r>
            <a:r>
              <a:rPr lang="en-US" altLang="ko-KR" sz="1400" dirty="0">
                <a:solidFill>
                  <a:srgbClr val="0066FF"/>
                </a:solidFill>
              </a:rPr>
              <a:t>grid </a:t>
            </a:r>
            <a:r>
              <a:rPr lang="ko-KR" altLang="en-US" sz="1400" dirty="0">
                <a:solidFill>
                  <a:srgbClr val="0066FF"/>
                </a:solidFill>
              </a:rPr>
              <a:t>방식을 더욱 발전시켜서 사용함</a:t>
            </a:r>
            <a:r>
              <a:rPr lang="en-US" altLang="ko-KR" sz="1400" dirty="0">
                <a:solidFill>
                  <a:srgbClr val="0066FF"/>
                </a:solidFill>
              </a:rPr>
              <a:t>.</a:t>
            </a:r>
            <a:endParaRPr lang="ko-KR" altLang="en-US" sz="1400" dirty="0">
              <a:solidFill>
                <a:srgbClr val="00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635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1698</Words>
  <Application>Microsoft Office PowerPoint</Application>
  <PresentationFormat>와이드스크린</PresentationFormat>
  <Paragraphs>204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5" baseType="lpstr">
      <vt:lpstr>Spoqa Han Sans</vt:lpstr>
      <vt:lpstr>맑은 고딕</vt:lpstr>
      <vt:lpstr>한컴 고딕</vt:lpstr>
      <vt:lpstr>Arial</vt:lpstr>
      <vt:lpstr>Arial Nova Light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이지은</dc:creator>
  <cp:lastModifiedBy>이지은</cp:lastModifiedBy>
  <cp:revision>236</cp:revision>
  <dcterms:created xsi:type="dcterms:W3CDTF">2021-06-29T04:28:14Z</dcterms:created>
  <dcterms:modified xsi:type="dcterms:W3CDTF">2021-06-29T06:42:18Z</dcterms:modified>
</cp:coreProperties>
</file>